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14570812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113EA8-8677-4916-829E-3917E54BEF8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3EC2-8C5D-48C8-BBBC-3D059A7E0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29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Tx/>
              <a:buNone/>
              <a:tabLst/>
              <a:defRPr/>
            </a:pPr>
            <a:r>
              <a:rPr lang="en-GB" sz="800">
                <a:latin typeface="Arial" panose="020B0604020202020204" pitchFamily="34" charset="0"/>
                <a:cs typeface="Arial" panose="020B0604020202020204" pitchFamily="34" charset="0"/>
              </a:rPr>
              <a:t>Data collections: For technical queries about submitting data via the SDCS portal, the reporting window and extensions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Tx/>
              <a:buNone/>
              <a:tabLst/>
              <a:defRPr/>
            </a:pPr>
            <a:r>
              <a:rPr lang="en-GB" sz="800">
                <a:latin typeface="Arial" panose="020B0604020202020204" pitchFamily="34" charset="0"/>
                <a:cs typeface="Arial" panose="020B0604020202020204" pitchFamily="34" charset="0"/>
              </a:rPr>
              <a:t>National programme team: For queries about tobacco dependence policy or about the patient-level data collection specification or guidance</a:t>
            </a:r>
          </a:p>
          <a:p>
            <a:pPr marL="0" indent="0">
              <a:buClr>
                <a:schemeClr val="dk1"/>
              </a:buClr>
              <a:buSzPts val="1100"/>
              <a:buNone/>
            </a:pPr>
            <a:endParaRPr lang="en-GB" sz="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4EC7EF-95E1-3D44-A982-BC7A3E9C61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4151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ading, content, basic text one 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32DDCA5-A307-96EA-64A8-CCBA8E5F6393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13" y="3166643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12708" y="2106000"/>
            <a:ext cx="7632000" cy="4026443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91C7AB-7F8B-2041-80C3-EE781F24EB94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821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ron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C74A26B3-AA54-E4E3-F815-2DD0B5B502BC}"/>
              </a:ext>
            </a:extLst>
          </p:cNvPr>
          <p:cNvSpPr/>
          <p:nvPr userDrawn="1"/>
        </p:nvSpPr>
        <p:spPr>
          <a:xfrm>
            <a:off x="-14636" y="-34893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 descr="A picture containing icon&#10;&#10;Description automatically generated">
            <a:extLst>
              <a:ext uri="{FF2B5EF4-FFF2-40B4-BE49-F238E27FC236}">
                <a16:creationId xmlns:a16="http://schemas.microsoft.com/office/drawing/2014/main" id="{598E9D71-498A-0294-DB92-FA8A45963C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330720" y="-508517"/>
            <a:ext cx="11319578" cy="80056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CD054BE-B63C-B248-A010-D04767679CD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002268"/>
            <a:ext cx="4643853" cy="2507695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defRPr sz="5400" b="1" spc="-3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B3AB80-4EA2-FC4A-9654-92EF4DFF45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000" y="3600000"/>
            <a:ext cx="7973051" cy="10249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800">
                <a:solidFill>
                  <a:schemeClr val="accent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0857E-40D1-074A-8CBC-E3E38E695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3002280" cy="365125"/>
          </a:xfrm>
          <a:prstGeom prst="rect">
            <a:avLst/>
          </a:prstGeom>
        </p:spPr>
        <p:txBody>
          <a:bodyPr/>
          <a:lstStyle/>
          <a:p>
            <a:fld id="{B8B67EA4-DCE3-FB49-A794-A4595EF638B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DEB39-6B31-D948-AF21-75D8DF423B1B}"/>
              </a:ext>
            </a:extLst>
          </p:cNvPr>
          <p:cNvSpPr txBox="1"/>
          <p:nvPr userDrawn="1"/>
        </p:nvSpPr>
        <p:spPr>
          <a:xfrm>
            <a:off x="3225114" y="601774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8E63D1E-5669-124C-90CA-03B13A7D7A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5760000"/>
            <a:ext cx="6259513" cy="48895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accent6"/>
                </a:solidFill>
              </a:defRPr>
            </a:lvl1pPr>
            <a:lvl2pPr marL="357188" indent="0">
              <a:buNone/>
              <a:defRPr>
                <a:solidFill>
                  <a:schemeClr val="accent2"/>
                </a:solidFill>
              </a:defRPr>
            </a:lvl2pPr>
            <a:lvl3pPr marL="714375" indent="0">
              <a:buNone/>
              <a:defRPr>
                <a:solidFill>
                  <a:schemeClr val="accent2"/>
                </a:solidFill>
              </a:defRPr>
            </a:lvl3pPr>
            <a:lvl4pPr marL="1081087" indent="0">
              <a:buNone/>
              <a:defRPr>
                <a:solidFill>
                  <a:schemeClr val="accent2"/>
                </a:solidFill>
              </a:defRPr>
            </a:lvl4pPr>
            <a:lvl5pPr marL="1438275" indent="0">
              <a:buNone/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F2A1D7-0D87-D844-942F-FEAD20579184}"/>
              </a:ext>
            </a:extLst>
          </p:cNvPr>
          <p:cNvSpPr txBox="1"/>
          <p:nvPr userDrawn="1"/>
        </p:nvSpPr>
        <p:spPr>
          <a:xfrm>
            <a:off x="9233452" y="5486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28D04FEF-6120-D9DF-6018-2393FD137B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51045" y="364425"/>
            <a:ext cx="1208955" cy="97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83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ample-Icons-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91C7AB-7F8B-2041-80C3-EE781F24EB94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4741F68A-44AA-5742-B124-91614CFD14BB}"/>
              </a:ext>
            </a:extLst>
          </p:cNvPr>
          <p:cNvSpPr/>
          <p:nvPr userDrawn="1"/>
        </p:nvSpPr>
        <p:spPr>
          <a:xfrm>
            <a:off x="383058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68E66E-4300-C34D-B490-E2E6A73E585A}"/>
              </a:ext>
            </a:extLst>
          </p:cNvPr>
          <p:cNvSpPr/>
          <p:nvPr userDrawn="1"/>
        </p:nvSpPr>
        <p:spPr>
          <a:xfrm>
            <a:off x="383058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337980B-A75B-014B-A7A8-965882204640}"/>
              </a:ext>
            </a:extLst>
          </p:cNvPr>
          <p:cNvSpPr/>
          <p:nvPr userDrawn="1"/>
        </p:nvSpPr>
        <p:spPr>
          <a:xfrm>
            <a:off x="1534525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8B5FF7D-C2EF-9E4C-A4CF-A835052E5DF8}"/>
              </a:ext>
            </a:extLst>
          </p:cNvPr>
          <p:cNvSpPr/>
          <p:nvPr userDrawn="1"/>
        </p:nvSpPr>
        <p:spPr>
          <a:xfrm>
            <a:off x="2685992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77481C1-F4F0-BE4E-B991-152BB9620270}"/>
              </a:ext>
            </a:extLst>
          </p:cNvPr>
          <p:cNvSpPr/>
          <p:nvPr userDrawn="1"/>
        </p:nvSpPr>
        <p:spPr>
          <a:xfrm>
            <a:off x="3837459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BC860F-BE8A-634D-9A96-33CE6D96B9F0}"/>
              </a:ext>
            </a:extLst>
          </p:cNvPr>
          <p:cNvSpPr/>
          <p:nvPr userDrawn="1"/>
        </p:nvSpPr>
        <p:spPr>
          <a:xfrm>
            <a:off x="4988926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FA913FF-786C-1944-BF18-E9AB064B3444}"/>
              </a:ext>
            </a:extLst>
          </p:cNvPr>
          <p:cNvSpPr/>
          <p:nvPr userDrawn="1"/>
        </p:nvSpPr>
        <p:spPr>
          <a:xfrm>
            <a:off x="6140393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22D839-E390-8340-B649-B4FC5A6CFD70}"/>
              </a:ext>
            </a:extLst>
          </p:cNvPr>
          <p:cNvSpPr/>
          <p:nvPr userDrawn="1"/>
        </p:nvSpPr>
        <p:spPr>
          <a:xfrm>
            <a:off x="7291860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640EE3D-EEFC-874A-A65B-DDDE03FC3221}"/>
              </a:ext>
            </a:extLst>
          </p:cNvPr>
          <p:cNvSpPr/>
          <p:nvPr userDrawn="1"/>
        </p:nvSpPr>
        <p:spPr>
          <a:xfrm>
            <a:off x="8443327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A667BF2-B8EF-D949-9F15-FC3B3099AD58}"/>
              </a:ext>
            </a:extLst>
          </p:cNvPr>
          <p:cNvSpPr/>
          <p:nvPr userDrawn="1"/>
        </p:nvSpPr>
        <p:spPr>
          <a:xfrm>
            <a:off x="9594794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7201170-3375-514F-99C2-E37C6903968A}"/>
              </a:ext>
            </a:extLst>
          </p:cNvPr>
          <p:cNvSpPr/>
          <p:nvPr userDrawn="1"/>
        </p:nvSpPr>
        <p:spPr>
          <a:xfrm>
            <a:off x="10746258" y="1811216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18572B-1544-A043-9B02-7AB01C90C51F}"/>
              </a:ext>
            </a:extLst>
          </p:cNvPr>
          <p:cNvSpPr/>
          <p:nvPr userDrawn="1"/>
        </p:nvSpPr>
        <p:spPr>
          <a:xfrm>
            <a:off x="1534525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D2BEC2-9D68-CC4D-A04A-BB949A02D509}"/>
              </a:ext>
            </a:extLst>
          </p:cNvPr>
          <p:cNvSpPr/>
          <p:nvPr userDrawn="1"/>
        </p:nvSpPr>
        <p:spPr>
          <a:xfrm>
            <a:off x="2685992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7415083-D44F-FE40-A8D1-7BFAC700DF6C}"/>
              </a:ext>
            </a:extLst>
          </p:cNvPr>
          <p:cNvSpPr/>
          <p:nvPr userDrawn="1"/>
        </p:nvSpPr>
        <p:spPr>
          <a:xfrm>
            <a:off x="3837459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E67BC68-4FB2-EE4A-A33E-6A7AF0CF413F}"/>
              </a:ext>
            </a:extLst>
          </p:cNvPr>
          <p:cNvSpPr/>
          <p:nvPr userDrawn="1"/>
        </p:nvSpPr>
        <p:spPr>
          <a:xfrm>
            <a:off x="4988926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277C142-7A53-7A4A-A8FB-FBF33048E364}"/>
              </a:ext>
            </a:extLst>
          </p:cNvPr>
          <p:cNvSpPr/>
          <p:nvPr userDrawn="1"/>
        </p:nvSpPr>
        <p:spPr>
          <a:xfrm>
            <a:off x="6140393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ADC5831-BE66-5045-87AF-18EBDF02747B}"/>
              </a:ext>
            </a:extLst>
          </p:cNvPr>
          <p:cNvSpPr/>
          <p:nvPr userDrawn="1"/>
        </p:nvSpPr>
        <p:spPr>
          <a:xfrm>
            <a:off x="7291860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CB65DE4-B016-474E-A1C1-495957C7CA04}"/>
              </a:ext>
            </a:extLst>
          </p:cNvPr>
          <p:cNvSpPr/>
          <p:nvPr userDrawn="1"/>
        </p:nvSpPr>
        <p:spPr>
          <a:xfrm>
            <a:off x="8443327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8B3AA15-3E6B-C347-B0BE-F416C5684A23}"/>
              </a:ext>
            </a:extLst>
          </p:cNvPr>
          <p:cNvSpPr/>
          <p:nvPr userDrawn="1"/>
        </p:nvSpPr>
        <p:spPr>
          <a:xfrm>
            <a:off x="9594794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AC0924D-A95B-1E43-84A3-825886C48DD3}"/>
              </a:ext>
            </a:extLst>
          </p:cNvPr>
          <p:cNvSpPr/>
          <p:nvPr userDrawn="1"/>
        </p:nvSpPr>
        <p:spPr>
          <a:xfrm>
            <a:off x="10746258" y="3175160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A6737CC-78B4-0C46-99B9-341CFA60EF40}"/>
              </a:ext>
            </a:extLst>
          </p:cNvPr>
          <p:cNvSpPr/>
          <p:nvPr userDrawn="1"/>
        </p:nvSpPr>
        <p:spPr>
          <a:xfrm>
            <a:off x="383058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2455CAA-C332-E746-A62B-4F86F892F94A}"/>
              </a:ext>
            </a:extLst>
          </p:cNvPr>
          <p:cNvSpPr/>
          <p:nvPr userDrawn="1"/>
        </p:nvSpPr>
        <p:spPr>
          <a:xfrm>
            <a:off x="1534525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BF322EA-8B44-2C46-9412-34692FAFE8CB}"/>
              </a:ext>
            </a:extLst>
          </p:cNvPr>
          <p:cNvSpPr/>
          <p:nvPr userDrawn="1"/>
        </p:nvSpPr>
        <p:spPr>
          <a:xfrm>
            <a:off x="2685992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DB462B7-0B7F-EA46-9EFF-D26991D2304D}"/>
              </a:ext>
            </a:extLst>
          </p:cNvPr>
          <p:cNvSpPr/>
          <p:nvPr userDrawn="1"/>
        </p:nvSpPr>
        <p:spPr>
          <a:xfrm>
            <a:off x="3837459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F522785-C8F3-734E-AF20-487FED2CEBCA}"/>
              </a:ext>
            </a:extLst>
          </p:cNvPr>
          <p:cNvSpPr/>
          <p:nvPr userDrawn="1"/>
        </p:nvSpPr>
        <p:spPr>
          <a:xfrm>
            <a:off x="4988926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98AD1D6-A541-1941-8B56-2FF0936767C6}"/>
              </a:ext>
            </a:extLst>
          </p:cNvPr>
          <p:cNvSpPr/>
          <p:nvPr userDrawn="1"/>
        </p:nvSpPr>
        <p:spPr>
          <a:xfrm>
            <a:off x="6140393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844F750-124C-F246-BCDD-67595B93DC88}"/>
              </a:ext>
            </a:extLst>
          </p:cNvPr>
          <p:cNvSpPr/>
          <p:nvPr userDrawn="1"/>
        </p:nvSpPr>
        <p:spPr>
          <a:xfrm>
            <a:off x="7291860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5499656-96AE-C649-B3C1-81D5C6F60DA6}"/>
              </a:ext>
            </a:extLst>
          </p:cNvPr>
          <p:cNvSpPr/>
          <p:nvPr userDrawn="1"/>
        </p:nvSpPr>
        <p:spPr>
          <a:xfrm>
            <a:off x="8443327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3150134-3C23-2A41-8EC0-2D0F308CD2FE}"/>
              </a:ext>
            </a:extLst>
          </p:cNvPr>
          <p:cNvSpPr/>
          <p:nvPr userDrawn="1"/>
        </p:nvSpPr>
        <p:spPr>
          <a:xfrm>
            <a:off x="9594794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A542EAC-EEE9-2748-9DAC-6986FFF6348A}"/>
              </a:ext>
            </a:extLst>
          </p:cNvPr>
          <p:cNvSpPr/>
          <p:nvPr userDrawn="1"/>
        </p:nvSpPr>
        <p:spPr>
          <a:xfrm>
            <a:off x="10746258" y="4539104"/>
            <a:ext cx="1047157" cy="10246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CDB1A-8B42-520A-323D-5D120AA42E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ample-Icons-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BDF01C83-A866-28AC-7B1F-38947CCF6D80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91C7AB-7F8B-2041-80C3-EE781F24EB94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4741F68A-44AA-5742-B124-91614CFD14BB}"/>
              </a:ext>
            </a:extLst>
          </p:cNvPr>
          <p:cNvSpPr/>
          <p:nvPr userDrawn="1"/>
        </p:nvSpPr>
        <p:spPr>
          <a:xfrm>
            <a:off x="383058" y="3175160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18572B-1544-A043-9B02-7AB01C90C51F}"/>
              </a:ext>
            </a:extLst>
          </p:cNvPr>
          <p:cNvSpPr/>
          <p:nvPr userDrawn="1"/>
        </p:nvSpPr>
        <p:spPr>
          <a:xfrm>
            <a:off x="1534525" y="3175160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D2BEC2-9D68-CC4D-A04A-BB949A02D509}"/>
              </a:ext>
            </a:extLst>
          </p:cNvPr>
          <p:cNvSpPr/>
          <p:nvPr userDrawn="1"/>
        </p:nvSpPr>
        <p:spPr>
          <a:xfrm>
            <a:off x="2685992" y="3175160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7415083-D44F-FE40-A8D1-7BFAC700DF6C}"/>
              </a:ext>
            </a:extLst>
          </p:cNvPr>
          <p:cNvSpPr/>
          <p:nvPr userDrawn="1"/>
        </p:nvSpPr>
        <p:spPr>
          <a:xfrm>
            <a:off x="3837459" y="3175160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A6737CC-78B4-0C46-99B9-341CFA60EF40}"/>
              </a:ext>
            </a:extLst>
          </p:cNvPr>
          <p:cNvSpPr/>
          <p:nvPr userDrawn="1"/>
        </p:nvSpPr>
        <p:spPr>
          <a:xfrm>
            <a:off x="383058" y="4544899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2455CAA-C332-E746-A62B-4F86F892F94A}"/>
              </a:ext>
            </a:extLst>
          </p:cNvPr>
          <p:cNvSpPr/>
          <p:nvPr userDrawn="1"/>
        </p:nvSpPr>
        <p:spPr>
          <a:xfrm>
            <a:off x="1534525" y="4544899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BF322EA-8B44-2C46-9412-34692FAFE8CB}"/>
              </a:ext>
            </a:extLst>
          </p:cNvPr>
          <p:cNvSpPr/>
          <p:nvPr userDrawn="1"/>
        </p:nvSpPr>
        <p:spPr>
          <a:xfrm>
            <a:off x="2685992" y="4544899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DB462B7-0B7F-EA46-9EFF-D26991D2304D}"/>
              </a:ext>
            </a:extLst>
          </p:cNvPr>
          <p:cNvSpPr/>
          <p:nvPr userDrawn="1"/>
        </p:nvSpPr>
        <p:spPr>
          <a:xfrm>
            <a:off x="3837459" y="4544899"/>
            <a:ext cx="1047157" cy="1024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10BDAA4-2C6C-4E47-9616-5977DD23D840}"/>
              </a:ext>
            </a:extLst>
          </p:cNvPr>
          <p:cNvSpPr/>
          <p:nvPr userDrawn="1"/>
        </p:nvSpPr>
        <p:spPr>
          <a:xfrm>
            <a:off x="5122911" y="3175160"/>
            <a:ext cx="1991467" cy="1948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691AF0D-B60D-2949-AB30-089AD6A4A5A1}"/>
              </a:ext>
            </a:extLst>
          </p:cNvPr>
          <p:cNvSpPr/>
          <p:nvPr userDrawn="1"/>
        </p:nvSpPr>
        <p:spPr>
          <a:xfrm>
            <a:off x="7474153" y="3175160"/>
            <a:ext cx="1991467" cy="1948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76B0456-3FC3-5D44-A9F1-56A57FD0B992}"/>
              </a:ext>
            </a:extLst>
          </p:cNvPr>
          <p:cNvSpPr/>
          <p:nvPr userDrawn="1"/>
        </p:nvSpPr>
        <p:spPr>
          <a:xfrm>
            <a:off x="9825395" y="3175160"/>
            <a:ext cx="1991467" cy="19486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69F651-3737-5832-DC5A-9DB8A57B6C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1CA835D-248C-29AB-B7DE-5AD7C7D2A8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54704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, subhead,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A60DD58-05DE-E835-E697-CB9A9B0B94EE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000" y="2735992"/>
            <a:ext cx="11088000" cy="3456000"/>
          </a:xfrm>
          <a:prstGeom prst="rect">
            <a:avLst/>
          </a:prstGeom>
        </p:spPr>
        <p:txBody>
          <a:bodyPr lIns="0" tIns="0" rIns="0" bIns="0" numCol="2" spcCol="43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accent6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2087999"/>
            <a:ext cx="11050700" cy="462017"/>
          </a:xfrm>
          <a:prstGeom prst="rect">
            <a:avLst/>
          </a:prstGeom>
        </p:spPr>
        <p:txBody>
          <a:bodyPr lIns="0" tIns="0" rIns="0" bIns="0" numCol="2" anchor="t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None/>
              <a:defRPr sz="2400" b="1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 if needed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E4AB90-2CB6-0646-B56C-4B58E33EC9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E2133D-2149-6B45-BEAB-A2D5E225B5AD}"/>
              </a:ext>
            </a:extLst>
          </p:cNvPr>
          <p:cNvCxnSpPr>
            <a:cxnSpLocks/>
          </p:cNvCxnSpPr>
          <p:nvPr userDrawn="1"/>
        </p:nvCxnSpPr>
        <p:spPr>
          <a:xfrm>
            <a:off x="408789" y="6336000"/>
            <a:ext cx="11399211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EBB79D01-2A70-DAF1-6A65-BC0424C2FE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39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, subhead,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A60DD58-05DE-E835-E697-CB9A9B0B94EE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000" y="2735992"/>
            <a:ext cx="11088000" cy="3456000"/>
          </a:xfrm>
          <a:prstGeom prst="rect">
            <a:avLst/>
          </a:prstGeom>
        </p:spPr>
        <p:txBody>
          <a:bodyPr lIns="0" tIns="0" rIns="0" bIns="0" numCol="2" spcCol="43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accent6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2087999"/>
            <a:ext cx="11050700" cy="462017"/>
          </a:xfrm>
          <a:prstGeom prst="rect">
            <a:avLst/>
          </a:prstGeom>
        </p:spPr>
        <p:txBody>
          <a:bodyPr lIns="0" tIns="0" rIns="0" bIns="0" numCol="2" anchor="t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None/>
              <a:defRPr sz="2400" b="1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 if needed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E4AB90-2CB6-0646-B56C-4B58E33EC9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E2133D-2149-6B45-BEAB-A2D5E225B5AD}"/>
              </a:ext>
            </a:extLst>
          </p:cNvPr>
          <p:cNvCxnSpPr>
            <a:cxnSpLocks/>
          </p:cNvCxnSpPr>
          <p:nvPr userDrawn="1"/>
        </p:nvCxnSpPr>
        <p:spPr>
          <a:xfrm>
            <a:off x="408789" y="6336000"/>
            <a:ext cx="11399211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29FE9CC-24C2-9AAC-6340-A9E7BC3249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6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, subhead,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55C4A9B1-8C9A-5B25-6E7A-B9589ECCAD85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000" y="2736000"/>
            <a:ext cx="11088000" cy="3456000"/>
          </a:xfrm>
          <a:prstGeom prst="rect">
            <a:avLst/>
          </a:prstGeom>
        </p:spPr>
        <p:txBody>
          <a:bodyPr lIns="0" tIns="0" rIns="0" bIns="0" numCol="3" spcCol="43200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accent6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2087999"/>
            <a:ext cx="11050700" cy="462017"/>
          </a:xfrm>
          <a:prstGeom prst="rect">
            <a:avLst/>
          </a:prstGeom>
        </p:spPr>
        <p:txBody>
          <a:bodyPr lIns="0" tIns="0" rIns="0" bIns="0" numCol="2" anchor="t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None/>
              <a:defRPr sz="2400" b="1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 if needed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E4AB90-2CB6-0646-B56C-4B58E33EC9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A9D545D-FD2F-4843-8588-07EBE7DDAA13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487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707F89CB-5AF7-9C7B-6503-F287E127E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4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eading, subhead, bullets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F09CFFC-C421-A97A-14A3-FE2852D11994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000" y="2771999"/>
            <a:ext cx="11088000" cy="3456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None/>
              <a:defRPr sz="2200" b="0">
                <a:solidFill>
                  <a:schemeClr val="accent6"/>
                </a:solidFill>
              </a:defRPr>
            </a:lvl1pPr>
            <a:lvl2pPr>
              <a:buClr>
                <a:schemeClr val="tx1"/>
              </a:buClr>
              <a:defRPr sz="2200">
                <a:solidFill>
                  <a:schemeClr val="accent6"/>
                </a:solidFill>
              </a:defRPr>
            </a:lvl2pPr>
            <a:lvl3pPr>
              <a:buClr>
                <a:schemeClr val="tx1"/>
              </a:buClr>
              <a:defRPr sz="2200"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 sz="2200"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 sz="2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2088000"/>
            <a:ext cx="11012644" cy="5779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2400" b="1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F771D90-A686-C949-8872-F69893BCF8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D5CE1C-46DF-8846-A4A0-E19A9CC397BE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64955267-CD3E-4484-1B20-32E90EB4ED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69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slide with imag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2C3761D-E146-5B7A-CD68-6CC98EA19A5F}"/>
              </a:ext>
            </a:extLst>
          </p:cNvPr>
          <p:cNvSpPr/>
          <p:nvPr userDrawn="1"/>
        </p:nvSpPr>
        <p:spPr>
          <a:xfrm>
            <a:off x="0" y="0"/>
            <a:ext cx="6096000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54093" y="1647568"/>
            <a:ext cx="4909569" cy="313006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lnSpc>
                <a:spcPts val="4200"/>
              </a:lnSpc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Headline over a number of lines,</a:t>
            </a:r>
            <a:br>
              <a:rPr lang="en-GB"/>
            </a:br>
            <a:r>
              <a:rPr lang="en-GB"/>
              <a:t>keep to maximum of four lines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pPr algn="r"/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EF456E7-F404-A541-B6E9-27C1B10EC60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</p:spTree>
    <p:extLst>
      <p:ext uri="{BB962C8B-B14F-4D97-AF65-F5344CB8AC3E}">
        <p14:creationId xmlns:p14="http://schemas.microsoft.com/office/powerpoint/2010/main" val="291498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 large Cent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6BFC8184-A52B-1D58-DCBB-64F070DB04AB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9F1649F8-C95E-B04E-A0E7-F89193CC9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14367" y="1180298"/>
            <a:ext cx="9811265" cy="2983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4200" b="0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“Showcase quotation</a:t>
            </a:r>
            <a:br>
              <a:rPr lang="en-GB"/>
            </a:br>
            <a:r>
              <a:rPr lang="en-GB"/>
              <a:t>with centred text over multiple</a:t>
            </a:r>
            <a:br>
              <a:rPr lang="en-GB"/>
            </a:br>
            <a:r>
              <a:rPr lang="en-GB"/>
              <a:t>lines, try to make a harmonious shape like a diamond or </a:t>
            </a:r>
            <a:r>
              <a:rPr lang="en-GB" err="1"/>
              <a:t>xmas</a:t>
            </a:r>
            <a:r>
              <a:rPr lang="en-GB"/>
              <a:t> tree or</a:t>
            </a:r>
            <a:br>
              <a:rPr lang="en-GB"/>
            </a:br>
            <a:r>
              <a:rPr lang="en-GB"/>
              <a:t>something similar”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406466E-798B-BE4C-B09F-C1B1244AAB6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50923" y="5096236"/>
            <a:ext cx="3890150" cy="8969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200" b="1">
                <a:solidFill>
                  <a:schemeClr val="accent6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Name Surname,</a:t>
            </a:r>
            <a:br>
              <a:rPr lang="en-GB"/>
            </a:br>
            <a:r>
              <a:rPr lang="en-GB"/>
              <a:t>Job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91AA706-8AF6-8441-8070-06566C40A690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84862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842D3EEB-DBD8-CD48-C723-5F35F1DADF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id Boxes 4UP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77721" y="2088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B540671A-ED56-3548-A508-080ABBDB5E58}"/>
              </a:ext>
            </a:extLst>
          </p:cNvPr>
          <p:cNvSpPr/>
          <p:nvPr userDrawn="1"/>
        </p:nvSpPr>
        <p:spPr>
          <a:xfrm>
            <a:off x="2277721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31884" y="2089034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6231884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277721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2277721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31884" y="465042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6239447" y="375220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ACF78F6-439A-384B-9C21-D11B5B50E0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244FF8-F4E4-0514-77D0-8D8D69F933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DBEB741-20EA-C36A-7EF8-DE1CD1F1AA0C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84862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211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Grid Boxes 2UP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E9B26CA0-4967-284E-42B6-5686F8C6B07B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2000" y="2699082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2000" y="1691082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4378" y="2699082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4324378" y="1691082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5DD270E-858A-0745-A4F5-3FE5B49194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D787DC-00EF-B13A-FE97-CE51273E86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0783BA3-377B-7D8A-0B7B-91C314676A0C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84862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14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Grid, Titles 4UP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28BBC9FB-69CA-ACB9-E6B9-6E2830215B65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205929B3-ED58-E54F-B724-E24FB5F163DF}"/>
              </a:ext>
            </a:extLst>
          </p:cNvPr>
          <p:cNvSpPr/>
          <p:nvPr userDrawn="1"/>
        </p:nvSpPr>
        <p:spPr>
          <a:xfrm>
            <a:off x="432000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2088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92000" y="2089034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92000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32000" y="4644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432000" y="3744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92000" y="4644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4392000" y="3744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F5640E1-FA0E-4F42-9387-CD7C434D28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555C5-A77A-2E44-BAF7-246298421E1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0000" y="1296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D4B913F3-B51C-1F4F-BA00-F024BBF468C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00000" y="1302462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9A16CC21-F99A-6F47-A063-FA9FE06BAE1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0000" y="3852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511DBD00-D83F-EF49-900D-B6C65CED273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500000" y="3852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9357DCD-A469-B34A-A880-D744CA731C14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4BA4CC6C-41AA-2D50-A8B9-63559566F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69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Grid Boxes 2UP with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ECF5444-DD33-9C60-EE5C-BAE130A1CBF5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743014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743014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8166480-FB4D-C34C-807C-7BA7DD328F6E}"/>
              </a:ext>
            </a:extLst>
          </p:cNvPr>
          <p:cNvSpPr>
            <a:spLocks noGrp="1"/>
          </p:cNvSpPr>
          <p:nvPr>
            <p:ph sz="quarter" idx="4294967295" hasCustomPrompt="1"/>
          </p:nvPr>
        </p:nvSpPr>
        <p:spPr>
          <a:xfrm>
            <a:off x="432000" y="1735014"/>
            <a:ext cx="3564001" cy="4319711"/>
          </a:xfrm>
        </p:spPr>
        <p:txBody>
          <a:bodyPr/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</a:lstStyle>
          <a:p>
            <a:r>
              <a:rPr lang="en-GB"/>
              <a:t>Intro summary text goes here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5267E27-DA97-0D46-9740-BF9E88C52C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4F929AC-5E7A-1A4C-8427-F04E4C908E8F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86D0C676-28C4-BF14-7D49-3169DC1AAA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7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Grid Boxes 3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2708" y="2743014"/>
            <a:ext cx="3564000" cy="3311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B540671A-ED56-3548-A508-080ABBDB5E58}"/>
              </a:ext>
            </a:extLst>
          </p:cNvPr>
          <p:cNvSpPr/>
          <p:nvPr userDrawn="1"/>
        </p:nvSpPr>
        <p:spPr>
          <a:xfrm>
            <a:off x="412708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743014"/>
            <a:ext cx="3564000" cy="3311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743014"/>
            <a:ext cx="3564000" cy="3311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A3FC528-9065-C94F-99DF-349AA62E3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EA2AC99-8B06-B44A-BCC3-DEDF573C1400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4712B60-6C80-0125-1B04-001787232D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0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Grid Boxes 4UP with 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BA897845-DFE8-7140-BE24-7AD33E02F2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0428" y="2185014"/>
            <a:ext cx="3564000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5E206611-9F04-2C46-95B1-573726492E29}"/>
              </a:ext>
            </a:extLst>
          </p:cNvPr>
          <p:cNvSpPr/>
          <p:nvPr userDrawn="1"/>
        </p:nvSpPr>
        <p:spPr>
          <a:xfrm>
            <a:off x="4310428" y="1285014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9E4DF866-0267-6D4B-8CF4-FAFA97285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64591" y="2186048"/>
            <a:ext cx="3564000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C737232C-EBE9-2647-917F-C7C76B087CA4}"/>
              </a:ext>
            </a:extLst>
          </p:cNvPr>
          <p:cNvSpPr/>
          <p:nvPr userDrawn="1"/>
        </p:nvSpPr>
        <p:spPr>
          <a:xfrm>
            <a:off x="8264591" y="1285014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B8ADAB78-EE5F-B741-8763-DEC022B42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10428" y="4746281"/>
            <a:ext cx="3564000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E29E7FE3-94A7-274E-9C79-62D4A777C7A5}"/>
              </a:ext>
            </a:extLst>
          </p:cNvPr>
          <p:cNvSpPr/>
          <p:nvPr userDrawn="1"/>
        </p:nvSpPr>
        <p:spPr>
          <a:xfrm>
            <a:off x="4310428" y="384628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27DCFD9-112E-A945-955D-F67D14142C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64591" y="4747441"/>
            <a:ext cx="3564000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70713629-27C4-A749-B40D-6E3D13CBC59F}"/>
              </a:ext>
            </a:extLst>
          </p:cNvPr>
          <p:cNvSpPr/>
          <p:nvPr userDrawn="1"/>
        </p:nvSpPr>
        <p:spPr>
          <a:xfrm>
            <a:off x="8272154" y="3849215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1D89516-E743-9149-8E82-C8FD33FB9E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D046538-6FA9-4F4C-86B3-9F8268B46A71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62ACBA56-8EF4-494B-AB68-12ECC4D0812F}"/>
              </a:ext>
            </a:extLst>
          </p:cNvPr>
          <p:cNvSpPr>
            <a:spLocks noGrp="1"/>
          </p:cNvSpPr>
          <p:nvPr>
            <p:ph sz="quarter" idx="4294967295" hasCustomPrompt="1"/>
          </p:nvPr>
        </p:nvSpPr>
        <p:spPr>
          <a:xfrm>
            <a:off x="432000" y="1285014"/>
            <a:ext cx="3564001" cy="4769711"/>
          </a:xfrm>
        </p:spPr>
        <p:txBody>
          <a:bodyPr/>
          <a:lstStyle>
            <a:lvl1pPr marL="0" indent="0">
              <a:buNone/>
              <a:defRPr sz="2200">
                <a:solidFill>
                  <a:schemeClr val="accent6"/>
                </a:solidFill>
              </a:defRPr>
            </a:lvl1pPr>
          </a:lstStyle>
          <a:p>
            <a:r>
              <a:rPr lang="en-GB"/>
              <a:t>Intro summary text goes here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5FB54-F5EA-C613-D5F4-F3C0063B3E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1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Grid boxes 5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70978" y="199098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2370978" y="1089953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7024" y="199098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6257024" y="1090988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2708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412708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32197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4339760" y="375104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D9A3BB3-7E48-6A41-BE78-2AD280277FB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59249" y="4650425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Rectangle: Top Corners Rounded 28">
            <a:extLst>
              <a:ext uri="{FF2B5EF4-FFF2-40B4-BE49-F238E27FC236}">
                <a16:creationId xmlns:a16="http://schemas.microsoft.com/office/drawing/2014/main" id="{FC04B02F-94D2-6E4A-ADC2-EE378D70C248}"/>
              </a:ext>
            </a:extLst>
          </p:cNvPr>
          <p:cNvSpPr/>
          <p:nvPr userDrawn="1"/>
        </p:nvSpPr>
        <p:spPr>
          <a:xfrm>
            <a:off x="8259249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F81D218-E72F-F84F-B0C3-EC8A11107F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481822-0DD9-B249-90C1-3B1FE0FD98A5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FCCE6883-92E0-20E6-632B-52558F9DBE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6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 Grid Boxes 6UP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2708" y="2088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B540671A-ED56-3548-A508-080ABBDB5E58}"/>
              </a:ext>
            </a:extLst>
          </p:cNvPr>
          <p:cNvSpPr/>
          <p:nvPr userDrawn="1"/>
        </p:nvSpPr>
        <p:spPr>
          <a:xfrm>
            <a:off x="412708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089034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087999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2708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412708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66871" y="465042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4374434" y="375220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D9A3BB3-7E48-6A41-BE78-2AD280277FB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59249" y="4650425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Rectangle: Top Corners Rounded 28">
            <a:extLst>
              <a:ext uri="{FF2B5EF4-FFF2-40B4-BE49-F238E27FC236}">
                <a16:creationId xmlns:a16="http://schemas.microsoft.com/office/drawing/2014/main" id="{FC04B02F-94D2-6E4A-ADC2-EE378D70C248}"/>
              </a:ext>
            </a:extLst>
          </p:cNvPr>
          <p:cNvSpPr/>
          <p:nvPr userDrawn="1"/>
        </p:nvSpPr>
        <p:spPr>
          <a:xfrm>
            <a:off x="8259249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8FD52DB-CC55-304D-B862-680CEE7832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F036740-51BF-404A-B94A-164C9330AE62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578D1774-8975-89D5-1EA8-A68550359E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1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Grid Boxes, Titles 2UP +Intr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0AEEEA08-1C49-6944-6F79-AABE5D4651A9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290349"/>
            <a:ext cx="3564000" cy="3764374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282349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290349"/>
            <a:ext cx="3564000" cy="3764372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282349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F17D3740-0A11-F14D-A939-98CD3587271B}"/>
              </a:ext>
            </a:extLst>
          </p:cNvPr>
          <p:cNvSpPr>
            <a:spLocks noGrp="1"/>
          </p:cNvSpPr>
          <p:nvPr>
            <p:ph sz="quarter" idx="4294967295" hasCustomPrompt="1"/>
          </p:nvPr>
        </p:nvSpPr>
        <p:spPr>
          <a:xfrm>
            <a:off x="432000" y="1285014"/>
            <a:ext cx="3564001" cy="4769711"/>
          </a:xfrm>
        </p:spPr>
        <p:txBody>
          <a:bodyPr lIns="0" tIns="0" rIns="0" bIns="0"/>
          <a:lstStyle>
            <a:lvl1pPr marL="0" indent="0">
              <a:buNone/>
              <a:defRPr sz="2200"/>
            </a:lvl1pPr>
          </a:lstStyle>
          <a:p>
            <a:r>
              <a:rPr lang="en-GB"/>
              <a:t>Intro summary text goes here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5347A23-4C56-A54D-96A3-4993B860662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21EFD07-C8A5-7845-9A8E-928B94195A0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74871" y="142623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076541C-26A7-7147-BAC1-5A229E7C0E3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67249" y="142623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3FF391A-F0C8-2846-A025-06D92CB6CD43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34626D58-3C16-8648-D845-A7F5213188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09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Grid boxes, Titles 3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2708" y="2743014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B540671A-ED56-3548-A508-080ABBDB5E58}"/>
              </a:ext>
            </a:extLst>
          </p:cNvPr>
          <p:cNvSpPr/>
          <p:nvPr userDrawn="1"/>
        </p:nvSpPr>
        <p:spPr>
          <a:xfrm>
            <a:off x="412708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743014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743014"/>
            <a:ext cx="3564000" cy="3311999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735014"/>
            <a:ext cx="3564000" cy="1008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DBDDA74-8B33-8B4B-9B25-993D2BE7C7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45D2B57-B97B-B347-9DEB-D5C1AC753AE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0708" y="1897014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53DD1D30-BF5F-3F4D-A1DE-F7778CA7ED9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74871" y="1897014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D443938-DE7C-934D-A74E-737FAD8DA31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67249" y="1891996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1E58B1A-02A3-B84A-8BB1-27D19814EDBF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C73BAF5-5900-0C46-ED91-BD67D9ED44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05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Grid boxes, Titles 4UP +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9EBD2400-C5F8-6FA7-2AD7-D6C6E9D59298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BA897845-DFE8-7140-BE24-7AD33E02F2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0428" y="2185014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5E206611-9F04-2C46-95B1-573726492E29}"/>
              </a:ext>
            </a:extLst>
          </p:cNvPr>
          <p:cNvSpPr/>
          <p:nvPr userDrawn="1"/>
        </p:nvSpPr>
        <p:spPr>
          <a:xfrm>
            <a:off x="4310428" y="1285014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9E4DF866-0267-6D4B-8CF4-FAFA97285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64591" y="2186048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C737232C-EBE9-2647-917F-C7C76B087CA4}"/>
              </a:ext>
            </a:extLst>
          </p:cNvPr>
          <p:cNvSpPr/>
          <p:nvPr userDrawn="1"/>
        </p:nvSpPr>
        <p:spPr>
          <a:xfrm>
            <a:off x="8264591" y="1285014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B8ADAB78-EE5F-B741-8763-DEC022B42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10428" y="4746281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E29E7FE3-94A7-274E-9C79-62D4A777C7A5}"/>
              </a:ext>
            </a:extLst>
          </p:cNvPr>
          <p:cNvSpPr/>
          <p:nvPr userDrawn="1"/>
        </p:nvSpPr>
        <p:spPr>
          <a:xfrm>
            <a:off x="4310428" y="384628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27DCFD9-112E-A945-955D-F67D14142C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64591" y="4747441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70713629-27C4-A749-B40D-6E3D13CBC59F}"/>
              </a:ext>
            </a:extLst>
          </p:cNvPr>
          <p:cNvSpPr/>
          <p:nvPr userDrawn="1"/>
        </p:nvSpPr>
        <p:spPr>
          <a:xfrm>
            <a:off x="8272154" y="3849215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EA0FBD3D-6E21-E549-967B-395F00EE1908}"/>
              </a:ext>
            </a:extLst>
          </p:cNvPr>
          <p:cNvSpPr>
            <a:spLocks noGrp="1"/>
          </p:cNvSpPr>
          <p:nvPr>
            <p:ph sz="quarter" idx="4294967295" hasCustomPrompt="1"/>
          </p:nvPr>
        </p:nvSpPr>
        <p:spPr>
          <a:xfrm>
            <a:off x="432000" y="1393014"/>
            <a:ext cx="3564001" cy="4865268"/>
          </a:xfrm>
        </p:spPr>
        <p:txBody>
          <a:bodyPr lIns="0" tIns="0" rIns="0" bIns="0"/>
          <a:lstStyle>
            <a:lvl1pPr marL="0" indent="0">
              <a:buNone/>
              <a:defRPr sz="2200"/>
            </a:lvl1pPr>
          </a:lstStyle>
          <a:p>
            <a:r>
              <a:rPr lang="en-GB"/>
              <a:t>Intro summary text goes here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E8CEA5C8-040E-A042-A8BE-B661106C8E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F63E93DE-B0A0-E448-839F-EC15B688DA9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8428" y="1393014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8728E9EF-F5FD-C54D-A0C4-E79B3934E34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2591" y="1394399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3CE4756-EA5A-644E-8E3C-7A885411762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18428" y="3954281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A023CEAC-43CB-D349-B655-0C148109A5B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380154" y="3954281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116781D-5A03-6141-8389-E5AB404ECD9E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36B9BB60-BD70-1857-B877-C41DEC1AF4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4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Grid boxes, Titles 5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70978" y="199098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2370978" y="1113399"/>
            <a:ext cx="3564000" cy="899876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57024" y="199098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6257024" y="1090988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2708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412708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32197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4339760" y="375104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D9A3BB3-7E48-6A41-BE78-2AD280277FB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59249" y="4650425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 algn="ctr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Rectangle: Top Corners Rounded 28">
            <a:extLst>
              <a:ext uri="{FF2B5EF4-FFF2-40B4-BE49-F238E27FC236}">
                <a16:creationId xmlns:a16="http://schemas.microsoft.com/office/drawing/2014/main" id="{FC04B02F-94D2-6E4A-ADC2-EE378D70C248}"/>
              </a:ext>
            </a:extLst>
          </p:cNvPr>
          <p:cNvSpPr/>
          <p:nvPr userDrawn="1"/>
        </p:nvSpPr>
        <p:spPr>
          <a:xfrm>
            <a:off x="8259249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D61316BA-3A2D-A349-8FD8-DEAD56529B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EC696E9-078C-3E45-8DCD-5A562EAEB29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478978" y="1228501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17258850-67A6-DA45-BCA6-3A1843C3D9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70431" y="1228501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89D36508-91C9-D341-BD22-8B7D09BC1DA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24490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5A46B0EB-2090-6B41-BC96-DD563B676CB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460077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BDEAB9F2-4319-8F40-BA4F-1ED7E306385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67249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63BFC66-CD6B-7E4B-8089-7EA6B13C54A5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75778E56-0E45-B720-1A87-18BF82CEDE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5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Grid boxes, Titles 6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7286FFC-BD82-6E40-BA0C-B1C0F7127A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2708" y="2088000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pPr algn="r"/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B540671A-ED56-3548-A508-080ABBDB5E58}"/>
              </a:ext>
            </a:extLst>
          </p:cNvPr>
          <p:cNvSpPr/>
          <p:nvPr userDrawn="1"/>
        </p:nvSpPr>
        <p:spPr>
          <a:xfrm>
            <a:off x="412708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7F90A04B-AAE8-A248-ADF6-A73BF8ECD7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66871" y="2089034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08FEBAA5-9C5F-2648-899B-9991822EBFF6}"/>
              </a:ext>
            </a:extLst>
          </p:cNvPr>
          <p:cNvSpPr/>
          <p:nvPr userDrawn="1"/>
        </p:nvSpPr>
        <p:spPr>
          <a:xfrm>
            <a:off x="4366871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242484D6-4364-A442-9ABC-5042556E62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59249" y="2087999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Rectangle: Top Corners Rounded 21">
            <a:extLst>
              <a:ext uri="{FF2B5EF4-FFF2-40B4-BE49-F238E27FC236}">
                <a16:creationId xmlns:a16="http://schemas.microsoft.com/office/drawing/2014/main" id="{9E7ED11E-4751-6140-AC11-8C5B88B96EE4}"/>
              </a:ext>
            </a:extLst>
          </p:cNvPr>
          <p:cNvSpPr/>
          <p:nvPr userDrawn="1"/>
        </p:nvSpPr>
        <p:spPr>
          <a:xfrm>
            <a:off x="8259249" y="1188000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6017D8E3-CAD4-674B-ABC3-946291000D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12708" y="464926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87C9DF-7113-134C-B859-0141E7D1B2DB}"/>
              </a:ext>
            </a:extLst>
          </p:cNvPr>
          <p:cNvSpPr txBox="1"/>
          <p:nvPr userDrawn="1"/>
        </p:nvSpPr>
        <p:spPr>
          <a:xfrm>
            <a:off x="4700954" y="653038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5" name="Rectangle: Top Corners Rounded 24">
            <a:extLst>
              <a:ext uri="{FF2B5EF4-FFF2-40B4-BE49-F238E27FC236}">
                <a16:creationId xmlns:a16="http://schemas.microsoft.com/office/drawing/2014/main" id="{8FD6A08D-6DD3-C845-8B17-CC9297B607DC}"/>
              </a:ext>
            </a:extLst>
          </p:cNvPr>
          <p:cNvSpPr/>
          <p:nvPr userDrawn="1"/>
        </p:nvSpPr>
        <p:spPr>
          <a:xfrm>
            <a:off x="412708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07BD5561-5536-6F4A-AD32-EFB7423F22A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66871" y="4650427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Rectangle: Top Corners Rounded 26">
            <a:extLst>
              <a:ext uri="{FF2B5EF4-FFF2-40B4-BE49-F238E27FC236}">
                <a16:creationId xmlns:a16="http://schemas.microsoft.com/office/drawing/2014/main" id="{B5A7277B-59DD-844A-A364-77AED24CBAC1}"/>
              </a:ext>
            </a:extLst>
          </p:cNvPr>
          <p:cNvSpPr/>
          <p:nvPr userDrawn="1"/>
        </p:nvSpPr>
        <p:spPr>
          <a:xfrm>
            <a:off x="4374434" y="3752201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7">
            <a:extLst>
              <a:ext uri="{FF2B5EF4-FFF2-40B4-BE49-F238E27FC236}">
                <a16:creationId xmlns:a16="http://schemas.microsoft.com/office/drawing/2014/main" id="{FD9A3BB3-7E48-6A41-BE78-2AD280277FB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59249" y="4650425"/>
            <a:ext cx="3564000" cy="1512000"/>
          </a:xfrm>
          <a:prstGeom prst="rect">
            <a:avLst/>
          </a:prstGeom>
          <a:solidFill>
            <a:srgbClr val="F2F2F2"/>
          </a:solidFill>
        </p:spPr>
        <p:txBody>
          <a:bodyPr lIns="216000" tIns="216000" rIns="216000" bIns="21600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Rectangle: Top Corners Rounded 28">
            <a:extLst>
              <a:ext uri="{FF2B5EF4-FFF2-40B4-BE49-F238E27FC236}">
                <a16:creationId xmlns:a16="http://schemas.microsoft.com/office/drawing/2014/main" id="{FC04B02F-94D2-6E4A-ADC2-EE378D70C248}"/>
              </a:ext>
            </a:extLst>
          </p:cNvPr>
          <p:cNvSpPr/>
          <p:nvPr userDrawn="1"/>
        </p:nvSpPr>
        <p:spPr>
          <a:xfrm>
            <a:off x="8259249" y="3749267"/>
            <a:ext cx="3564000" cy="900000"/>
          </a:xfrm>
          <a:prstGeom prst="round2SameRect">
            <a:avLst/>
          </a:prstGeom>
          <a:solidFill>
            <a:srgbClr val="E4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FEA82EC-5F70-2C43-B773-938E8FCB9F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69572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B9F8E112-B1EA-6542-A337-A038C269AD7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20708" y="1296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C36E8D2E-4AD7-3342-855A-6E726FEDA39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82434" y="1296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24380DA1-D506-154B-828B-630201A38F0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67249" y="1296000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EEF0A95D-85EC-7E4C-87ED-A15257D0B02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0708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9B38F8DE-42A5-1243-AE49-5247BD81675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82434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C4DB68FB-4DB7-1741-9BB7-E3E914ECFD4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367249" y="3857267"/>
            <a:ext cx="3348000" cy="684000"/>
          </a:xfrm>
        </p:spPr>
        <p:txBody>
          <a:bodyPr anchor="ctr"/>
          <a:lstStyle>
            <a:lvl1pPr algn="ctr">
              <a:buNone/>
              <a:defRPr sz="22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Insert title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5C03302-9DA8-744E-AE94-FF1801AB2637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829B64CD-1CC9-E09E-D868-6F5395EB99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82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pa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2959E3C-5FB4-790C-CF99-8945D267023E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3656E6-FF78-F94F-8811-84EB59CAC3BF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82522558-9EFB-4BAA-9B27-3CE888AC527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image icon in centre to insert a photo</a:t>
            </a:r>
            <a:br>
              <a:rPr lang="en-GB"/>
            </a:br>
            <a:r>
              <a:rPr lang="en-GB"/>
              <a:t>(don’t forget to add Alt Text to image)</a:t>
            </a:r>
          </a:p>
        </p:txBody>
      </p:sp>
    </p:spTree>
    <p:extLst>
      <p:ext uri="{BB962C8B-B14F-4D97-AF65-F5344CB8AC3E}">
        <p14:creationId xmlns:p14="http://schemas.microsoft.com/office/powerpoint/2010/main" val="184744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0190978-5FC4-6858-371C-AF3DAD50E21F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9F1649F8-C95E-B04E-A0E7-F89193CC97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7224" y="1314156"/>
            <a:ext cx="7503849" cy="3466727"/>
          </a:xfrm>
          <a:prstGeom prst="rect">
            <a:avLst/>
          </a:prstGeom>
        </p:spPr>
        <p:txBody>
          <a:bodyPr>
            <a:noAutofit/>
          </a:bodyPr>
          <a:lstStyle>
            <a:lvl1pPr marL="288000" indent="-288000" algn="l">
              <a:buNone/>
              <a:defRPr sz="42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“Showcase quotation</a:t>
            </a:r>
            <a:br>
              <a:rPr lang="en-GB"/>
            </a:br>
            <a:r>
              <a:rPr lang="en-GB"/>
              <a:t>with left aligned text over multiple lines. Try to keep</a:t>
            </a:r>
            <a:br>
              <a:rPr lang="en-GB"/>
            </a:br>
            <a:r>
              <a:rPr lang="en-GB"/>
              <a:t>it to four lines if </a:t>
            </a:r>
            <a:r>
              <a:rPr lang="en-GB" err="1"/>
              <a:t>poss</a:t>
            </a:r>
            <a:r>
              <a:rPr lang="en-GB"/>
              <a:t> or five lines max.”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D406466E-798B-BE4C-B09F-C1B1244AAB6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8000" y="4780883"/>
            <a:ext cx="7503849" cy="89693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Name Surname,</a:t>
            </a:r>
            <a:br>
              <a:rPr lang="en-GB"/>
            </a:br>
            <a:r>
              <a:rPr lang="en-GB"/>
              <a:t>Job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43FE3F0-85CD-934D-A3A3-CF2B78D73A35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A86FEEE-9136-D68E-6360-B4FDD6D917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73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e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E4EE10-8D4E-C85B-5620-784900182A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2C90ABAC-E435-5C65-A8FA-9E315CE9DE5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D43F37B1-1F8A-2CA4-9D19-C0E420FB42A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7052" y="1673324"/>
            <a:ext cx="3461285" cy="6583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36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Heading label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FAD1B1-54FF-2FC6-D407-337D3737411D}"/>
              </a:ext>
            </a:extLst>
          </p:cNvPr>
          <p:cNvSpPr txBox="1"/>
          <p:nvPr userDrawn="1"/>
        </p:nvSpPr>
        <p:spPr>
          <a:xfrm>
            <a:off x="1245609" y="2349016"/>
            <a:ext cx="3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Text content goes over single column. Text content here goes over single column. Text content here goes over single column.  </a:t>
            </a:r>
          </a:p>
        </p:txBody>
      </p:sp>
    </p:spTree>
    <p:extLst>
      <p:ext uri="{BB962C8B-B14F-4D97-AF65-F5344CB8AC3E}">
        <p14:creationId xmlns:p14="http://schemas.microsoft.com/office/powerpoint/2010/main" val="333050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Quote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E4EE10-8D4E-C85B-5620-784900182A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2C90ABAC-E435-5C65-A8FA-9E315CE9DE5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A16B251-D1BB-394C-319F-40E8F04D7FB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7052" y="1673324"/>
            <a:ext cx="3461285" cy="6583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36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Heading label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A68404-D948-7642-8BC6-F42E883389E5}"/>
              </a:ext>
            </a:extLst>
          </p:cNvPr>
          <p:cNvSpPr txBox="1"/>
          <p:nvPr userDrawn="1"/>
        </p:nvSpPr>
        <p:spPr>
          <a:xfrm>
            <a:off x="1245609" y="2349016"/>
            <a:ext cx="3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Text content goes over single column. Text content here goes over single column. Text content here goes over single column.  </a:t>
            </a:r>
          </a:p>
        </p:txBody>
      </p:sp>
    </p:spTree>
    <p:extLst>
      <p:ext uri="{BB962C8B-B14F-4D97-AF65-F5344CB8AC3E}">
        <p14:creationId xmlns:p14="http://schemas.microsoft.com/office/powerpoint/2010/main" val="19934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and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52196E5-15CA-15E3-1E10-32B3D19927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B6474B-ACF2-9D41-872B-7CB816A7A28A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652C93B3-5A12-5AAD-2ACF-93939EE7FBF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77551A3-9BAE-400C-B485-0F4ED3DB7306}"/>
              </a:ext>
            </a:extLst>
          </p:cNvPr>
          <p:cNvSpPr txBox="1"/>
          <p:nvPr userDrawn="1"/>
        </p:nvSpPr>
        <p:spPr>
          <a:xfrm>
            <a:off x="1245609" y="2349016"/>
            <a:ext cx="3552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/>
              <a:t>“Quote text here. Quote text here. Quote text here.”</a:t>
            </a:r>
          </a:p>
        </p:txBody>
      </p:sp>
    </p:spTree>
    <p:extLst>
      <p:ext uri="{BB962C8B-B14F-4D97-AF65-F5344CB8AC3E}">
        <p14:creationId xmlns:p14="http://schemas.microsoft.com/office/powerpoint/2010/main" val="116500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B6474B-ACF2-9D41-872B-7CB816A7A28A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EA7B0BA1-E61A-5019-0AA4-5328CA2AB0E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B4F947-0C85-DAF2-683C-40847EF7F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2D8FDB-A40F-9C14-5A8C-BCBBA006B64D}"/>
              </a:ext>
            </a:extLst>
          </p:cNvPr>
          <p:cNvSpPr txBox="1"/>
          <p:nvPr userDrawn="1"/>
        </p:nvSpPr>
        <p:spPr>
          <a:xfrm>
            <a:off x="1245609" y="2349016"/>
            <a:ext cx="3552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/>
              <a:t>“Quote text here. Quote text here. Quote text here.”</a:t>
            </a:r>
          </a:p>
        </p:txBody>
      </p:sp>
    </p:spTree>
    <p:extLst>
      <p:ext uri="{BB962C8B-B14F-4D97-AF65-F5344CB8AC3E}">
        <p14:creationId xmlns:p14="http://schemas.microsoft.com/office/powerpoint/2010/main" val="427935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C30C3909-1482-1013-E118-A2CE0A1DD3D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2932" y="3564000"/>
            <a:ext cx="3890150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82932" y="2520000"/>
            <a:ext cx="6948488" cy="96361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62997B-3AAD-0D48-95DC-60BECBF9FEF6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14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37092F3-915E-341D-8AD1-B8E398E9BFA4}"/>
              </a:ext>
            </a:extLst>
          </p:cNvPr>
          <p:cNvSpPr/>
          <p:nvPr userDrawn="1"/>
        </p:nvSpPr>
        <p:spPr>
          <a:xfrm>
            <a:off x="-14636" y="-34893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Chart&#10;&#10;Description automatically generated with medium confidence">
            <a:extLst>
              <a:ext uri="{FF2B5EF4-FFF2-40B4-BE49-F238E27FC236}">
                <a16:creationId xmlns:a16="http://schemas.microsoft.com/office/drawing/2014/main" id="{0AF6C2AD-0E53-2A94-6EDF-C2BC1C35E6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6747" y="-121920"/>
            <a:ext cx="12408747" cy="697992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2000" y="3903218"/>
            <a:ext cx="3890150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2000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62997B-3AAD-0D48-95DC-60BECBF9FEF6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7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7C9A4BA-CD7C-BF8C-6221-BCB58BC96EC4}"/>
              </a:ext>
            </a:extLst>
          </p:cNvPr>
          <p:cNvSpPr/>
          <p:nvPr userDrawn="1"/>
        </p:nvSpPr>
        <p:spPr>
          <a:xfrm>
            <a:off x="-14636" y="-34893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2D07C2D6-AB1B-B84B-BC13-7D79E8BCFC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52265" y="-122410"/>
            <a:ext cx="12499929" cy="703121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1916" y="3903218"/>
            <a:ext cx="3890150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1916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62997B-3AAD-0D48-95DC-60BECBF9FEF6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0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reaker Heading1-Blue-DarkBlue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68FFC32-6059-0DED-CEB1-02D4D3CCBC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0A3391-0472-724C-8E32-AA7421F01E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4598" y="3903218"/>
            <a:ext cx="3890150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686C9C2-DC55-7944-8ED5-BCEF416D53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4598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62997B-3AAD-0D48-95DC-60BECBF9FEF6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80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line slide with image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EF456E7-F404-A541-B6E9-27C1B10EC60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/>
          </a:solidFill>
        </p:spPr>
        <p:txBody>
          <a:bodyPr tIns="2340000"/>
          <a:lstStyle>
            <a:lvl1pPr algn="ctr">
              <a:buNone/>
              <a:defRPr/>
            </a:lvl1pPr>
          </a:lstStyle>
          <a:p>
            <a:r>
              <a:rPr lang="en-GB"/>
              <a:t>Click on icon to insert image (including Alt Text)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C3761D-E146-5B7A-CD68-6CC98EA19A5F}"/>
              </a:ext>
            </a:extLst>
          </p:cNvPr>
          <p:cNvSpPr/>
          <p:nvPr userDrawn="1"/>
        </p:nvSpPr>
        <p:spPr>
          <a:xfrm>
            <a:off x="0" y="0"/>
            <a:ext cx="6096000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2CCDA4-D437-6B48-8BBD-CAC30F281160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tx1"/>
                </a:solidFill>
              </a:rPr>
              <a:pPr algn="r"/>
              <a:t>‹#›</a:t>
            </a:fld>
            <a:endParaRPr lang="en-GB" sz="1200">
              <a:solidFill>
                <a:schemeClr val="tx1"/>
              </a:solidFill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50355A0D-4235-0CF1-A976-C33D8CCCBFC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91916" y="3903218"/>
            <a:ext cx="3890150" cy="896938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357188" indent="0">
              <a:buNone/>
              <a:defRPr/>
            </a:lvl2pPr>
            <a:lvl3pPr marL="714375" indent="0">
              <a:buNone/>
              <a:defRPr/>
            </a:lvl3pPr>
            <a:lvl4pPr marL="1081087" indent="0">
              <a:buNone/>
              <a:defRPr/>
            </a:lvl4pPr>
            <a:lvl5pPr marL="1438275" indent="0">
              <a:buNone/>
              <a:defRPr/>
            </a:lvl5pPr>
          </a:lstStyle>
          <a:p>
            <a:pPr lvl="0"/>
            <a:r>
              <a:rPr lang="en-GB"/>
              <a:t>Section subhead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5B6F326D-0ECB-4952-2659-CD172919865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91916" y="1917290"/>
            <a:ext cx="5685561" cy="156632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6000" b="1">
                <a:solidFill>
                  <a:schemeClr val="tx1"/>
                </a:solidFill>
              </a:defRPr>
            </a:lvl1pPr>
            <a:lvl2pPr marL="357188" indent="0">
              <a:buNone/>
              <a:defRPr>
                <a:solidFill>
                  <a:schemeClr val="tx1"/>
                </a:solidFill>
              </a:defRPr>
            </a:lvl2pPr>
            <a:lvl3pPr marL="714375" indent="0">
              <a:buNone/>
              <a:defRPr>
                <a:solidFill>
                  <a:schemeClr val="tx1"/>
                </a:solidFill>
              </a:defRPr>
            </a:lvl3pPr>
            <a:lvl4pPr marL="1081087" indent="0">
              <a:buNone/>
              <a:defRPr>
                <a:solidFill>
                  <a:schemeClr val="tx1"/>
                </a:solidFill>
              </a:defRPr>
            </a:lvl4pPr>
            <a:lvl5pPr marL="1438275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Breaker heading</a:t>
            </a:r>
          </a:p>
        </p:txBody>
      </p:sp>
    </p:spTree>
    <p:extLst>
      <p:ext uri="{BB962C8B-B14F-4D97-AF65-F5344CB8AC3E}">
        <p14:creationId xmlns:p14="http://schemas.microsoft.com/office/powerpoint/2010/main" val="7286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ACCESSI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D383FB-0467-4241-BEF0-D636E886723B}"/>
              </a:ext>
            </a:extLst>
          </p:cNvPr>
          <p:cNvCxnSpPr/>
          <p:nvPr userDrawn="1"/>
        </p:nvCxnSpPr>
        <p:spPr>
          <a:xfrm>
            <a:off x="5715926" y="2605852"/>
            <a:ext cx="86510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90E57B-AF19-8642-9E47-AF887F52887B}"/>
              </a:ext>
            </a:extLst>
          </p:cNvPr>
          <p:cNvSpPr txBox="1"/>
          <p:nvPr userDrawn="1"/>
        </p:nvSpPr>
        <p:spPr>
          <a:xfrm>
            <a:off x="5610770" y="2808746"/>
            <a:ext cx="4343734" cy="26080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Thank You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	@nhsengland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	company/nhsengland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>
                <a:srgbClr val="005EB8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2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england.nhs.uk</a:t>
            </a:r>
            <a:endParaRPr lang="en-GB" sz="2400" b="1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1B65D7-2EE6-F44F-85AA-7C93787926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872040" y="3665234"/>
            <a:ext cx="390144" cy="3901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843EE8-F6F8-9D40-92C1-94FB4DCF14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885396" y="4266369"/>
            <a:ext cx="390144" cy="390144"/>
          </a:xfrm>
          <a:prstGeom prst="rect">
            <a:avLst/>
          </a:prstGeom>
        </p:spPr>
      </p:pic>
      <p:pic>
        <p:nvPicPr>
          <p:cNvPr id="72" name="Picture 96">
            <a:extLst>
              <a:ext uri="{FF2B5EF4-FFF2-40B4-BE49-F238E27FC236}">
                <a16:creationId xmlns:a16="http://schemas.microsoft.com/office/drawing/2014/main" id="{664BA24D-FA8C-EE4D-A2DC-491BF11D6FA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5767074" y="4806522"/>
            <a:ext cx="600075" cy="600075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077C56A3-4FFE-73CF-6F7F-1F451E5B3F1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551045" y="364425"/>
            <a:ext cx="1208955" cy="979789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76D92FD5-08EA-6BC8-29BC-BCF5EEFE18AA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 rot="5400000">
            <a:off x="-2509143" y="-71523"/>
            <a:ext cx="10768951" cy="76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45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3763076-72CB-117E-F240-98C1D1050D3E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B4B32-B7B7-DB40-9D0C-2D4D8414C6EC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C3715D-C90E-7C4B-B312-C707773A39DD}"/>
              </a:ext>
            </a:extLst>
          </p:cNvPr>
          <p:cNvSpPr txBox="1"/>
          <p:nvPr userDrawn="1"/>
        </p:nvSpPr>
        <p:spPr>
          <a:xfrm>
            <a:off x="2232561" y="317071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37E920E-FCD4-834F-9787-A19C03BDF9AE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055424E-84DC-71BA-CBB2-BE0007D93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74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a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3763076-72CB-117E-F240-98C1D1050D3E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310075"/>
            <a:ext cx="11404154" cy="426721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B4B32-B7B7-DB40-9D0C-2D4D8414C6EC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C3715D-C90E-7C4B-B312-C707773A39DD}"/>
              </a:ext>
            </a:extLst>
          </p:cNvPr>
          <p:cNvSpPr txBox="1"/>
          <p:nvPr userDrawn="1"/>
        </p:nvSpPr>
        <p:spPr>
          <a:xfrm>
            <a:off x="2232561" y="317071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37E920E-FCD4-834F-9787-A19C03BDF9AE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055424E-84DC-71BA-CBB2-BE0007D93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FB2922A9-9C8F-43B1-7D0A-0C7761EE45F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1" y="767200"/>
            <a:ext cx="11012644" cy="5779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2200"/>
              </a:lnSpc>
              <a:spcBef>
                <a:spcPts val="0"/>
              </a:spcBef>
              <a:spcAft>
                <a:spcPts val="900"/>
              </a:spcAft>
              <a:buClr>
                <a:schemeClr val="tx1"/>
              </a:buClr>
              <a:buNone/>
              <a:defRPr sz="1800" b="1">
                <a:solidFill>
                  <a:schemeClr val="accent6"/>
                </a:solidFill>
              </a:defRPr>
            </a:lvl1pPr>
            <a:lvl2pPr marL="357188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2pPr>
            <a:lvl3pPr marL="7143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3pPr>
            <a:lvl4pPr marL="1081087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4pPr>
            <a:lvl5pPr marL="1438275" indent="0">
              <a:buClr>
                <a:schemeClr val="tx1"/>
              </a:buClr>
              <a:buNone/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Subhead if needed</a:t>
            </a:r>
          </a:p>
        </p:txBody>
      </p:sp>
    </p:spTree>
    <p:extLst>
      <p:ext uri="{BB962C8B-B14F-4D97-AF65-F5344CB8AC3E}">
        <p14:creationId xmlns:p14="http://schemas.microsoft.com/office/powerpoint/2010/main" val="283998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8B9EEEB-4482-151C-3E4B-6DCA5DB975F7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B4B32-B7B7-DB40-9D0C-2D4D8414C6EC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C3715D-C90E-7C4B-B312-C707773A39DD}"/>
              </a:ext>
            </a:extLst>
          </p:cNvPr>
          <p:cNvSpPr txBox="1"/>
          <p:nvPr userDrawn="1"/>
        </p:nvSpPr>
        <p:spPr>
          <a:xfrm>
            <a:off x="2232561" y="317071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B5EE73-D618-9F44-829B-3E2FB3EF9E8B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5BBF07FF-3CE1-3D71-B166-EE893EF0AE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7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at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4A03389-AFFC-D562-CFEA-903FB9952FA7}"/>
              </a:ext>
            </a:extLst>
          </p:cNvPr>
          <p:cNvSpPr/>
          <p:nvPr userDrawn="1"/>
        </p:nvSpPr>
        <p:spPr>
          <a:xfrm>
            <a:off x="0" y="0"/>
            <a:ext cx="12206636" cy="6872615"/>
          </a:xfrm>
          <a:prstGeom prst="rect">
            <a:avLst/>
          </a:prstGeom>
          <a:solidFill>
            <a:srgbClr val="F6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404154" cy="86518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en-GB"/>
              <a:t>Heading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0784B1-AA1E-DC4B-BEB4-EC05249AFE00}"/>
              </a:ext>
            </a:extLst>
          </p:cNvPr>
          <p:cNvSpPr txBox="1"/>
          <p:nvPr userDrawn="1"/>
        </p:nvSpPr>
        <p:spPr>
          <a:xfrm>
            <a:off x="4700954" y="4232031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B4B32-B7B7-DB40-9D0C-2D4D8414C6EC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C3715D-C90E-7C4B-B312-C707773A39DD}"/>
              </a:ext>
            </a:extLst>
          </p:cNvPr>
          <p:cNvSpPr txBox="1"/>
          <p:nvPr userDrawn="1"/>
        </p:nvSpPr>
        <p:spPr>
          <a:xfrm>
            <a:off x="2232561" y="317071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64D7BC1-63C2-8C4A-9DF2-1AD2DA1C73BA}"/>
              </a:ext>
            </a:extLst>
          </p:cNvPr>
          <p:cNvCxnSpPr>
            <a:cxnSpLocks/>
          </p:cNvCxnSpPr>
          <p:nvPr userDrawn="1"/>
        </p:nvCxnSpPr>
        <p:spPr>
          <a:xfrm>
            <a:off x="432000" y="6336000"/>
            <a:ext cx="11376000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84297CC-11A8-6F97-008D-CE9C34365A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9220370" y="244040"/>
            <a:ext cx="3064672" cy="18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9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line and image with hea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47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adline and image with hea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7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adline and image with hea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B6474B-ACF2-9D41-872B-7CB816A7A28A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BDFC27-AE77-990E-E3A7-5DF7B8BEB8B0}"/>
              </a:ext>
            </a:extLst>
          </p:cNvPr>
          <p:cNvSpPr txBox="1"/>
          <p:nvPr userDrawn="1"/>
        </p:nvSpPr>
        <p:spPr>
          <a:xfrm>
            <a:off x="7202551" y="2249424"/>
            <a:ext cx="4428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Text content goes over single column. Text content here goes over single column. Text content here goes over single column.  </a:t>
            </a:r>
          </a:p>
        </p:txBody>
      </p:sp>
    </p:spTree>
    <p:extLst>
      <p:ext uri="{BB962C8B-B14F-4D97-AF65-F5344CB8AC3E}">
        <p14:creationId xmlns:p14="http://schemas.microsoft.com/office/powerpoint/2010/main" val="35636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and image with hea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B6474B-ACF2-9D41-872B-7CB816A7A28A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26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eadline and image with hea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DACDB8-C05A-C540-BF85-5FDDA3660A2E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2"/>
                </a:solidFill>
              </a:rPr>
              <a:t>‹#›</a:t>
            </a:fld>
            <a:endParaRPr lang="en-GB" sz="120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6C65A-583E-CC43-8A40-D9FE20EAC65C}"/>
              </a:ext>
            </a:extLst>
          </p:cNvPr>
          <p:cNvSpPr txBox="1"/>
          <p:nvPr userDrawn="1"/>
        </p:nvSpPr>
        <p:spPr>
          <a:xfrm>
            <a:off x="1963271" y="-1210235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endParaRPr lang="en-GB" sz="1200" b="1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5B6474B-ACF2-9D41-872B-7CB816A7A28A}"/>
              </a:ext>
            </a:extLst>
          </p:cNvPr>
          <p:cNvSpPr/>
          <p:nvPr userDrawn="1"/>
        </p:nvSpPr>
        <p:spPr>
          <a:xfrm>
            <a:off x="11444644" y="6404977"/>
            <a:ext cx="3722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fld id="{BA3B713D-1FBB-0E4F-91D0-D2B735266E79}" type="slidenum">
              <a:rPr lang="en-GB" sz="1200" smtClean="0">
                <a:solidFill>
                  <a:schemeClr val="accent6"/>
                </a:solidFill>
              </a:rPr>
              <a:t>‹#›</a:t>
            </a:fld>
            <a:endParaRPr lang="en-GB" sz="120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8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E947E-1F3C-4CE2-B205-42ACABCDF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4187EB-CD8C-4429-80A8-057E397FF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8BCC8-525B-41FD-8646-596B1960C6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574AD-8404-48D7-8DB8-BCC9125C339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564A6-47BB-43DB-A152-9E15557601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3BD63-EE18-4132-8F91-68A0A2C0DA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67EA4-DCE3-FB49-A794-A4595EF63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76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data.collections@nhs.net" TargetMode="External"/><Relationship Id="rId3" Type="http://schemas.openxmlformats.org/officeDocument/2006/relationships/hyperlink" Target="https://digital.nhs.uk/data-and-information/data-collections-and-data-sets/data-collections/tobacco-dependence" TargetMode="External"/><Relationship Id="rId7" Type="http://schemas.openxmlformats.org/officeDocument/2006/relationships/hyperlink" Target="https://digital.nhs.uk/data-and-information/data-tools-and-services/data-services/data-quality#updates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datacollection.sdcs.digital.nhs.uk/" TargetMode="External"/><Relationship Id="rId5" Type="http://schemas.openxmlformats.org/officeDocument/2006/relationships/hyperlink" Target="https://future.nhs.uk/NHSpp/view?objectId=18882736" TargetMode="External"/><Relationship Id="rId4" Type="http://schemas.openxmlformats.org/officeDocument/2006/relationships/hyperlink" Target="https://www.england.nhs.uk/ourwork/prevention/" TargetMode="External"/><Relationship Id="rId9" Type="http://schemas.openxmlformats.org/officeDocument/2006/relationships/hyperlink" Target="mailto:england.tobacco-prevention@nhs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4">
            <a:extLst>
              <a:ext uri="{FF2B5EF4-FFF2-40B4-BE49-F238E27FC236}">
                <a16:creationId xmlns:a16="http://schemas.microsoft.com/office/drawing/2014/main" id="{38CD63A1-340F-AF47-BC76-77C1B8EFA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404154" cy="865186"/>
          </a:xfrm>
        </p:spPr>
        <p:txBody>
          <a:bodyPr/>
          <a:lstStyle/>
          <a:p>
            <a:r>
              <a:rPr lang="en-GB"/>
              <a:t>Useful resources / links</a:t>
            </a:r>
            <a:endParaRPr lang="en-GB" spc="-4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94638D-C17F-D749-9360-E2332845D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372161"/>
            <a:ext cx="11088000" cy="51473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  <a:buClr>
                <a:schemeClr val="accent6"/>
              </a:buClr>
            </a:pPr>
            <a:r>
              <a:rPr lang="en-GB" sz="1800"/>
              <a:t>Support materials include the data specification, guidance document, FAQs, SDCS walk-through video, recordings of previous webinars, Information Governance documentation and legal Directions.</a:t>
            </a:r>
          </a:p>
          <a:p>
            <a:pPr>
              <a:lnSpc>
                <a:spcPct val="100000"/>
              </a:lnSpc>
              <a:spcAft>
                <a:spcPts val="1200"/>
              </a:spcAft>
              <a:buClr>
                <a:schemeClr val="accent6"/>
              </a:buClr>
            </a:pPr>
            <a:r>
              <a:rPr lang="en-GB" sz="1800"/>
              <a:t>Tobacco Dependence Data Collection: </a:t>
            </a:r>
            <a:r>
              <a:rPr lang="en-GB" sz="1800">
                <a:hlinkClick r:id="rId3"/>
              </a:rPr>
              <a:t>https://digital.nhs.uk/data-and-information/data-collections-and-data-sets/data-collections/tobacco-dependence</a:t>
            </a:r>
            <a:r>
              <a:rPr lang="en-GB" sz="1800"/>
              <a:t> </a:t>
            </a:r>
          </a:p>
          <a:p>
            <a:pPr>
              <a:lnSpc>
                <a:spcPct val="100000"/>
              </a:lnSpc>
              <a:spcAft>
                <a:spcPts val="1200"/>
              </a:spcAft>
              <a:buClr>
                <a:schemeClr val="accent6"/>
              </a:buClr>
            </a:pPr>
            <a:r>
              <a:rPr lang="en-GB" sz="1800"/>
              <a:t>NHS England Prevention Programme: </a:t>
            </a:r>
            <a:r>
              <a:rPr lang="en-GB" sz="1800">
                <a:hlinkClick r:id="rId4"/>
              </a:rPr>
              <a:t>https://www.england.nhs.uk/ourwork/prevention/</a:t>
            </a:r>
            <a:endParaRPr lang="en-GB" sz="1800"/>
          </a:p>
          <a:p>
            <a:pPr>
              <a:lnSpc>
                <a:spcPct val="100000"/>
              </a:lnSpc>
              <a:spcAft>
                <a:spcPts val="1200"/>
              </a:spcAft>
              <a:buClr>
                <a:schemeClr val="accent6"/>
              </a:buClr>
            </a:pPr>
            <a:r>
              <a:rPr lang="en-GB" sz="180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Tobacco Dependence treatment services pages on Futures: </a:t>
            </a:r>
            <a:r>
              <a:rPr lang="en-GB" sz="1800" u="sng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https://future.nhs.uk/NHSpp/view?objectId=18882736</a:t>
            </a:r>
            <a:r>
              <a:rPr lang="en-GB" sz="180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GB" sz="1800"/>
          </a:p>
          <a:p>
            <a:pPr>
              <a:spcAft>
                <a:spcPts val="600"/>
              </a:spcAft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SDCS: 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https://datacollection.sdcs.digital.nhs.uk/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GB" sz="1800" kern="1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DQMI Dashboard (via the Tobacco dashboard or directly via the NHSE website): </a:t>
            </a:r>
            <a:endParaRPr lang="en-GB" sz="1800" kern="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u="sng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https://digital.nhs.uk/data-and-information/data-tools-and-services/data-services/data-quality#updates</a:t>
            </a: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NHS Digital Data Collections team: 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data.collections@nhs.net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>
              <a:spcAft>
                <a:spcPts val="600"/>
              </a:spcAft>
            </a:pP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National programme: 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england.tobacco-prevention@nhs.net</a:t>
            </a:r>
            <a:r>
              <a:rPr lang="en-GB" sz="18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Aft>
                <a:spcPts val="1200"/>
              </a:spcAft>
              <a:buClr>
                <a:schemeClr val="accent6"/>
              </a:buClr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52416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HSD-Refresh-Theme-NOV1120B">
  <a:themeElements>
    <a:clrScheme name="Custom 2">
      <a:dk1>
        <a:srgbClr val="FFFFFF"/>
      </a:dk1>
      <a:lt1>
        <a:srgbClr val="231F20"/>
      </a:lt1>
      <a:dk2>
        <a:srgbClr val="005EB8"/>
      </a:dk2>
      <a:lt2>
        <a:srgbClr val="F4F6F8"/>
      </a:lt2>
      <a:accent1>
        <a:srgbClr val="003087"/>
      </a:accent1>
      <a:accent2>
        <a:srgbClr val="768692"/>
      </a:accent2>
      <a:accent3>
        <a:srgbClr val="C7CED3"/>
      </a:accent3>
      <a:accent4>
        <a:srgbClr val="99DDEB"/>
      </a:accent4>
      <a:accent5>
        <a:srgbClr val="80D2CC"/>
      </a:accent5>
      <a:accent6>
        <a:srgbClr val="425563"/>
      </a:accent6>
      <a:hlink>
        <a:srgbClr val="005EB8"/>
      </a:hlink>
      <a:folHlink>
        <a:srgbClr val="00308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HSD-PPT-Template-Refresh_NOV2020-B" id="{06B772CD-B1AE-2743-BE7F-0BA8B46714EA}" vid="{16F65E12-3586-BC44-90B1-43C17D3850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692DC8A0C6A049BFBE823FE0C576E0" ma:contentTypeVersion="15" ma:contentTypeDescription="Create a new document." ma:contentTypeScope="" ma:versionID="7cd4df256728a56d2932d3f00ab71c64">
  <xsd:schema xmlns:xsd="http://www.w3.org/2001/XMLSchema" xmlns:xs="http://www.w3.org/2001/XMLSchema" xmlns:p="http://schemas.microsoft.com/office/2006/metadata/properties" xmlns:ns2="028b475b-98de-40c3-b0b2-1dade3d58967" xmlns:ns3="c6510bda-33df-4f81-b844-1d99bb44bb9a" targetNamespace="http://schemas.microsoft.com/office/2006/metadata/properties" ma:root="true" ma:fieldsID="3f03ced5bdd0ac392c726fc05e56fcbe" ns2:_="" ns3:_="">
    <xsd:import namespace="028b475b-98de-40c3-b0b2-1dade3d58967"/>
    <xsd:import namespace="c6510bda-33df-4f81-b844-1d99bb44b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b475b-98de-40c3-b0b2-1dade3d589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5dbc9e2-c435-4064-a57e-50d340c297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10bda-33df-4f81-b844-1d99bb44bb9a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3352b219-3cc6-4a31-9fbd-b66f9d58ff5d}" ma:internalName="TaxCatchAll" ma:showField="CatchAllData" ma:web="c6510bda-33df-4f81-b844-1d99bb44bb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28b475b-98de-40c3-b0b2-1dade3d58967">
      <Terms xmlns="http://schemas.microsoft.com/office/infopath/2007/PartnerControls"/>
    </lcf76f155ced4ddcb4097134ff3c332f>
    <TaxCatchAll xmlns="c6510bda-33df-4f81-b844-1d99bb44bb9a" xsi:nil="true"/>
  </documentManagement>
</p:properties>
</file>

<file path=customXml/itemProps1.xml><?xml version="1.0" encoding="utf-8"?>
<ds:datastoreItem xmlns:ds="http://schemas.openxmlformats.org/officeDocument/2006/customXml" ds:itemID="{46DF284F-4671-4631-ACD9-C4A396740B2D}"/>
</file>

<file path=customXml/itemProps2.xml><?xml version="1.0" encoding="utf-8"?>
<ds:datastoreItem xmlns:ds="http://schemas.openxmlformats.org/officeDocument/2006/customXml" ds:itemID="{FD9F898E-51D0-4323-9E10-7343C26DB343}"/>
</file>

<file path=customXml/itemProps3.xml><?xml version="1.0" encoding="utf-8"?>
<ds:datastoreItem xmlns:ds="http://schemas.openxmlformats.org/officeDocument/2006/customXml" ds:itemID="{DDB46C30-F84F-48F0-8F35-2FCC3A88130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Microsoft Office PowerPoint</Application>
  <PresentationFormat>Widescreen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NHSD-Refresh-Theme-NOV1120B</vt:lpstr>
      <vt:lpstr>Useful resources / links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Useful resources / links</dc:title>
  <dc:creator>Louise Preston</dc:creator>
  <cp:lastModifiedBy>Louise Preston</cp:lastModifiedBy>
  <cp:revision>1</cp:revision>
  <dcterms:created xsi:type="dcterms:W3CDTF">2023-10-18T12:38:06Z</dcterms:created>
  <dcterms:modified xsi:type="dcterms:W3CDTF">2023-10-18T12:38:57Z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0x01010035692DC8A0C6A049BFBE823FE0C576E0</vt:lpwstr>
  </property>
</Properties>
</file>