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2885BA-4C21-40F6-817E-DD810FAFE0C4}" type="datetimeFigureOut">
              <a:rPr lang="en-GB" smtClean="0"/>
              <a:t>15/12/2021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4D311-DADC-4989-86AA-97133107BBC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46508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2885BA-4C21-40F6-817E-DD810FAFE0C4}" type="datetimeFigureOut">
              <a:rPr lang="en-GB" smtClean="0"/>
              <a:t>15/12/2021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4D311-DADC-4989-86AA-97133107BBC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55691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2885BA-4C21-40F6-817E-DD810FAFE0C4}" type="datetimeFigureOut">
              <a:rPr lang="en-GB" smtClean="0"/>
              <a:t>15/12/2021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4D311-DADC-4989-86AA-97133107BBC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07839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2885BA-4C21-40F6-817E-DD810FAFE0C4}" type="datetimeFigureOut">
              <a:rPr lang="en-GB" smtClean="0"/>
              <a:t>15/12/2021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4D311-DADC-4989-86AA-97133107BBC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470833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2885BA-4C21-40F6-817E-DD810FAFE0C4}" type="datetimeFigureOut">
              <a:rPr lang="en-GB" smtClean="0"/>
              <a:t>15/12/2021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4D311-DADC-4989-86AA-97133107BBC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209434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2885BA-4C21-40F6-817E-DD810FAFE0C4}" type="datetimeFigureOut">
              <a:rPr lang="en-GB" smtClean="0"/>
              <a:t>15/12/2021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4D311-DADC-4989-86AA-97133107BBC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177772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2885BA-4C21-40F6-817E-DD810FAFE0C4}" type="datetimeFigureOut">
              <a:rPr lang="en-GB" smtClean="0"/>
              <a:t>15/12/2021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4D311-DADC-4989-86AA-97133107BBC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62678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2885BA-4C21-40F6-817E-DD810FAFE0C4}" type="datetimeFigureOut">
              <a:rPr lang="en-GB" smtClean="0"/>
              <a:t>15/12/2021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4D311-DADC-4989-86AA-97133107BBC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19299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2885BA-4C21-40F6-817E-DD810FAFE0C4}" type="datetimeFigureOut">
              <a:rPr lang="en-GB" smtClean="0"/>
              <a:t>15/12/2021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4D311-DADC-4989-86AA-97133107BBC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55649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2885BA-4C21-40F6-817E-DD810FAFE0C4}" type="datetimeFigureOut">
              <a:rPr lang="en-GB" smtClean="0"/>
              <a:t>15/12/2021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4D311-DADC-4989-86AA-97133107BBC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267463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2885BA-4C21-40F6-817E-DD810FAFE0C4}" type="datetimeFigureOut">
              <a:rPr lang="en-GB" smtClean="0"/>
              <a:t>15/12/2021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4D311-DADC-4989-86AA-97133107BBC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733540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2885BA-4C21-40F6-817E-DD810FAFE0C4}" type="datetimeFigureOut">
              <a:rPr lang="en-GB" smtClean="0"/>
              <a:t>15/12/2021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04D311-DADC-4989-86AA-97133107BBC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80572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lowchart: Process 3"/>
          <p:cNvSpPr/>
          <p:nvPr/>
        </p:nvSpPr>
        <p:spPr>
          <a:xfrm>
            <a:off x="4223791" y="264626"/>
            <a:ext cx="3744416" cy="537665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b="1" dirty="0">
                <a:solidFill>
                  <a:prstClr val="white"/>
                </a:solidFill>
                <a:latin typeface="Calibri"/>
              </a:rPr>
              <a:t>NHSE Prevention </a:t>
            </a:r>
            <a:r>
              <a:rPr lang="en-GB" sz="1600" b="1" dirty="0">
                <a:solidFill>
                  <a:prstClr val="white"/>
                </a:solidFill>
                <a:latin typeface="Calibri"/>
              </a:rPr>
              <a:t>Board</a:t>
            </a:r>
          </a:p>
          <a:p>
            <a:pPr algn="ctr"/>
            <a:r>
              <a:rPr lang="en-GB" sz="1400" dirty="0">
                <a:solidFill>
                  <a:prstClr val="white"/>
                </a:solidFill>
                <a:latin typeface="Calibri"/>
              </a:rPr>
              <a:t>(tobacco</a:t>
            </a:r>
            <a:r>
              <a:rPr lang="en-GB" sz="1400" dirty="0">
                <a:solidFill>
                  <a:prstClr val="white"/>
                </a:solidFill>
                <a:latin typeface="Calibri"/>
              </a:rPr>
              <a:t>, alcohol, obesity</a:t>
            </a:r>
            <a:r>
              <a:rPr lang="en-GB" sz="1400" dirty="0">
                <a:solidFill>
                  <a:prstClr val="white"/>
                </a:solidFill>
                <a:latin typeface="Calibri"/>
              </a:rPr>
              <a:t>)</a:t>
            </a:r>
            <a:endParaRPr lang="en-GB" sz="1400" dirty="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641260" y="1426766"/>
            <a:ext cx="2952328" cy="346050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 lnSpcReduction="10000"/>
          </a:bodyPr>
          <a:lstStyle/>
          <a:p>
            <a:pPr marL="0" indent="0" algn="ctr">
              <a:buNone/>
            </a:pPr>
            <a:r>
              <a:rPr lang="en-GB" sz="1600" dirty="0"/>
              <a:t>NHSE </a:t>
            </a:r>
            <a:r>
              <a:rPr lang="en-GB" sz="1800" dirty="0"/>
              <a:t>Regions</a:t>
            </a:r>
            <a:r>
              <a:rPr lang="en-GB" sz="1600" dirty="0"/>
              <a:t> - 7</a:t>
            </a:r>
            <a:endParaRPr lang="en-GB" sz="1600" dirty="0"/>
          </a:p>
        </p:txBody>
      </p:sp>
      <p:sp>
        <p:nvSpPr>
          <p:cNvPr id="8" name="Content Placeholder 4"/>
          <p:cNvSpPr txBox="1">
            <a:spLocks/>
          </p:cNvSpPr>
          <p:nvPr/>
        </p:nvSpPr>
        <p:spPr>
          <a:xfrm>
            <a:off x="3107667" y="2377374"/>
            <a:ext cx="5976664" cy="619579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GB" sz="1600" dirty="0">
                <a:solidFill>
                  <a:prstClr val="white"/>
                </a:solidFill>
                <a:latin typeface="Calibri"/>
              </a:rPr>
              <a:t>42 ICSs Prevention and Health Inequalities Group</a:t>
            </a:r>
          </a:p>
          <a:p>
            <a:pPr marL="0" indent="0" algn="ctr">
              <a:buNone/>
            </a:pPr>
            <a:r>
              <a:rPr lang="en-GB" sz="1400" dirty="0">
                <a:solidFill>
                  <a:prstClr val="white"/>
                </a:solidFill>
                <a:latin typeface="Calibri"/>
              </a:rPr>
              <a:t>Includes: Project manager, </a:t>
            </a:r>
            <a:r>
              <a:rPr lang="en-GB" sz="1400" dirty="0">
                <a:solidFill>
                  <a:prstClr val="white"/>
                </a:solidFill>
                <a:latin typeface="Calibri"/>
              </a:rPr>
              <a:t>P</a:t>
            </a:r>
            <a:r>
              <a:rPr lang="en-GB" sz="1400" dirty="0">
                <a:solidFill>
                  <a:prstClr val="white"/>
                </a:solidFill>
                <a:latin typeface="Calibri"/>
              </a:rPr>
              <a:t>ublic Health and NHS Leads </a:t>
            </a:r>
            <a:endParaRPr lang="en-GB" sz="1400" dirty="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10" name="Content Placeholder 4"/>
          <p:cNvSpPr txBox="1">
            <a:spLocks/>
          </p:cNvSpPr>
          <p:nvPr/>
        </p:nvSpPr>
        <p:spPr>
          <a:xfrm>
            <a:off x="1703512" y="3572774"/>
            <a:ext cx="4152528" cy="1080363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GB" sz="1600" dirty="0">
                <a:solidFill>
                  <a:prstClr val="white"/>
                </a:solidFill>
                <a:latin typeface="Calibri"/>
              </a:rPr>
              <a:t>ICSs Tobacco </a:t>
            </a:r>
            <a:r>
              <a:rPr lang="en-GB" sz="1600" dirty="0">
                <a:solidFill>
                  <a:prstClr val="white"/>
                </a:solidFill>
                <a:latin typeface="Calibri"/>
              </a:rPr>
              <a:t>steering </a:t>
            </a:r>
            <a:r>
              <a:rPr lang="en-GB" sz="1600" dirty="0">
                <a:solidFill>
                  <a:prstClr val="white"/>
                </a:solidFill>
                <a:latin typeface="Calibri"/>
              </a:rPr>
              <a:t>group</a:t>
            </a:r>
          </a:p>
          <a:p>
            <a:pPr marL="0" indent="0" algn="ctr">
              <a:buNone/>
            </a:pPr>
            <a:r>
              <a:rPr lang="en-GB" sz="1400" dirty="0">
                <a:solidFill>
                  <a:prstClr val="white"/>
                </a:solidFill>
                <a:latin typeface="Calibri"/>
              </a:rPr>
              <a:t>Includes</a:t>
            </a:r>
            <a:r>
              <a:rPr lang="en-GB" sz="1400" dirty="0">
                <a:solidFill>
                  <a:prstClr val="white"/>
                </a:solidFill>
                <a:latin typeface="Calibri"/>
              </a:rPr>
              <a:t>: Project manager, Public Health and NHS Leads </a:t>
            </a:r>
          </a:p>
          <a:p>
            <a:pPr marL="0" indent="0" algn="ctr">
              <a:buNone/>
            </a:pPr>
            <a:endParaRPr lang="en-GB" sz="1600" dirty="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11" name="Content Placeholder 4"/>
          <p:cNvSpPr txBox="1">
            <a:spLocks/>
          </p:cNvSpPr>
          <p:nvPr/>
        </p:nvSpPr>
        <p:spPr>
          <a:xfrm>
            <a:off x="6456040" y="3571228"/>
            <a:ext cx="4032448" cy="1081909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en-GB" sz="1600" dirty="0">
              <a:solidFill>
                <a:prstClr val="white"/>
              </a:solidFill>
              <a:latin typeface="Calibri"/>
            </a:endParaRPr>
          </a:p>
          <a:p>
            <a:pPr marL="0" indent="0" algn="ctr">
              <a:buNone/>
            </a:pPr>
            <a:r>
              <a:rPr lang="en-GB" sz="1600" dirty="0">
                <a:solidFill>
                  <a:prstClr val="white"/>
                </a:solidFill>
                <a:latin typeface="Calibri"/>
              </a:rPr>
              <a:t>Trust </a:t>
            </a:r>
            <a:r>
              <a:rPr lang="en-GB" sz="1600" dirty="0">
                <a:solidFill>
                  <a:prstClr val="white"/>
                </a:solidFill>
                <a:latin typeface="Calibri"/>
              </a:rPr>
              <a:t>Level Prevention &amp; health </a:t>
            </a:r>
            <a:r>
              <a:rPr lang="en-GB" sz="1600" dirty="0">
                <a:solidFill>
                  <a:prstClr val="white"/>
                </a:solidFill>
                <a:latin typeface="Calibri"/>
              </a:rPr>
              <a:t>inequalities group</a:t>
            </a:r>
            <a:endParaRPr lang="en-GB" sz="1400" dirty="0">
              <a:solidFill>
                <a:prstClr val="white"/>
              </a:solidFill>
              <a:latin typeface="Calibri"/>
            </a:endParaRPr>
          </a:p>
          <a:p>
            <a:pPr marL="0" indent="0" algn="ctr">
              <a:buNone/>
            </a:pPr>
            <a:r>
              <a:rPr lang="en-GB" sz="1400" dirty="0">
                <a:solidFill>
                  <a:prstClr val="white"/>
                </a:solidFill>
                <a:latin typeface="Calibri"/>
              </a:rPr>
              <a:t>Acute</a:t>
            </a:r>
            <a:r>
              <a:rPr lang="en-GB" sz="1400" dirty="0">
                <a:solidFill>
                  <a:prstClr val="white"/>
                </a:solidFill>
                <a:latin typeface="Calibri"/>
              </a:rPr>
              <a:t>, maternity and  mental </a:t>
            </a:r>
            <a:r>
              <a:rPr lang="en-GB" sz="1400" dirty="0">
                <a:solidFill>
                  <a:prstClr val="white"/>
                </a:solidFill>
                <a:latin typeface="Calibri"/>
              </a:rPr>
              <a:t>health</a:t>
            </a:r>
            <a:endParaRPr lang="en-GB" sz="1400" dirty="0">
              <a:solidFill>
                <a:prstClr val="white"/>
              </a:solidFill>
              <a:latin typeface="Calibri"/>
            </a:endParaRPr>
          </a:p>
          <a:p>
            <a:pPr marL="0" indent="0" algn="ctr">
              <a:buNone/>
            </a:pPr>
            <a:r>
              <a:rPr lang="en-GB" sz="1400" dirty="0">
                <a:solidFill>
                  <a:prstClr val="white"/>
                </a:solidFill>
                <a:latin typeface="Calibri"/>
              </a:rPr>
              <a:t>Includes: Board SRO, Management and Clinical leads</a:t>
            </a:r>
          </a:p>
          <a:p>
            <a:pPr marL="0" indent="0" algn="ctr">
              <a:buNone/>
            </a:pPr>
            <a:r>
              <a:rPr lang="en-GB" sz="1600" dirty="0">
                <a:solidFill>
                  <a:prstClr val="white"/>
                </a:solidFill>
                <a:latin typeface="Calibri"/>
              </a:rPr>
              <a:t> </a:t>
            </a:r>
            <a:endParaRPr lang="en-GB" sz="1600" dirty="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12" name="Content Placeholder 4"/>
          <p:cNvSpPr txBox="1">
            <a:spLocks/>
          </p:cNvSpPr>
          <p:nvPr/>
        </p:nvSpPr>
        <p:spPr>
          <a:xfrm>
            <a:off x="3431705" y="5364424"/>
            <a:ext cx="5328591" cy="1304936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en-GB" sz="1600" dirty="0">
              <a:solidFill>
                <a:prstClr val="white"/>
              </a:solidFill>
              <a:latin typeface="Calibri"/>
            </a:endParaRPr>
          </a:p>
          <a:p>
            <a:pPr marL="0" indent="0" algn="ctr">
              <a:buNone/>
            </a:pPr>
            <a:r>
              <a:rPr lang="en-GB" sz="1600" dirty="0">
                <a:solidFill>
                  <a:prstClr val="white"/>
                </a:solidFill>
                <a:latin typeface="Calibri"/>
              </a:rPr>
              <a:t>Trust Level Tobacco Steering Group</a:t>
            </a:r>
          </a:p>
          <a:p>
            <a:pPr marL="0" indent="0" algn="ctr">
              <a:buNone/>
            </a:pPr>
            <a:r>
              <a:rPr lang="en-GB" sz="1400" dirty="0">
                <a:solidFill>
                  <a:prstClr val="white"/>
                </a:solidFill>
                <a:latin typeface="Calibri"/>
              </a:rPr>
              <a:t>Includes</a:t>
            </a:r>
            <a:r>
              <a:rPr lang="en-GB" sz="1400" dirty="0">
                <a:solidFill>
                  <a:prstClr val="white"/>
                </a:solidFill>
                <a:latin typeface="Calibri"/>
              </a:rPr>
              <a:t>: Project manger, </a:t>
            </a:r>
            <a:r>
              <a:rPr lang="en-GB" sz="1600" b="1" u="sng" dirty="0">
                <a:solidFill>
                  <a:prstClr val="white"/>
                </a:solidFill>
                <a:latin typeface="Calibri"/>
              </a:rPr>
              <a:t>Respiratory </a:t>
            </a:r>
            <a:r>
              <a:rPr lang="en-GB" sz="1600" b="1" u="sng" dirty="0">
                <a:solidFill>
                  <a:prstClr val="white"/>
                </a:solidFill>
                <a:latin typeface="Calibri"/>
              </a:rPr>
              <a:t>Clinical </a:t>
            </a:r>
            <a:r>
              <a:rPr lang="en-GB" sz="1600" b="1" u="sng" dirty="0">
                <a:solidFill>
                  <a:prstClr val="white"/>
                </a:solidFill>
                <a:latin typeface="Calibri"/>
              </a:rPr>
              <a:t>lead</a:t>
            </a:r>
            <a:r>
              <a:rPr lang="en-GB" sz="1400" dirty="0">
                <a:solidFill>
                  <a:prstClr val="white"/>
                </a:solidFill>
                <a:latin typeface="Calibri"/>
              </a:rPr>
              <a:t>, LA </a:t>
            </a:r>
            <a:r>
              <a:rPr lang="en-GB" sz="1400" dirty="0">
                <a:solidFill>
                  <a:prstClr val="white"/>
                </a:solidFill>
                <a:latin typeface="Calibri"/>
              </a:rPr>
              <a:t>Public Health </a:t>
            </a:r>
            <a:r>
              <a:rPr lang="en-GB" sz="1400" dirty="0">
                <a:solidFill>
                  <a:prstClr val="white"/>
                </a:solidFill>
                <a:latin typeface="Calibri"/>
              </a:rPr>
              <a:t>lead, LA </a:t>
            </a:r>
            <a:r>
              <a:rPr lang="en-GB" sz="1400" dirty="0">
                <a:solidFill>
                  <a:prstClr val="white"/>
                </a:solidFill>
                <a:latin typeface="Calibri"/>
              </a:rPr>
              <a:t>SSS </a:t>
            </a:r>
            <a:r>
              <a:rPr lang="en-GB" sz="1400" dirty="0">
                <a:solidFill>
                  <a:prstClr val="white"/>
                </a:solidFill>
                <a:latin typeface="Calibri"/>
              </a:rPr>
              <a:t>lead, Pharmacist</a:t>
            </a:r>
            <a:endParaRPr lang="en-GB" sz="1400" dirty="0">
              <a:solidFill>
                <a:prstClr val="white"/>
              </a:solidFill>
              <a:latin typeface="Calibri"/>
            </a:endParaRPr>
          </a:p>
          <a:p>
            <a:pPr marL="0" indent="0" algn="ctr">
              <a:buNone/>
            </a:pPr>
            <a:r>
              <a:rPr lang="en-GB" sz="1600" dirty="0">
                <a:solidFill>
                  <a:prstClr val="white"/>
                </a:solidFill>
                <a:latin typeface="Calibri"/>
              </a:rPr>
              <a:t> </a:t>
            </a:r>
            <a:endParaRPr lang="en-GB" sz="1600" dirty="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3" name="Down Arrow 2"/>
          <p:cNvSpPr/>
          <p:nvPr/>
        </p:nvSpPr>
        <p:spPr>
          <a:xfrm>
            <a:off x="4871864" y="4740880"/>
            <a:ext cx="216024" cy="43856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  <a:latin typeface="Calibri"/>
            </a:endParaRPr>
          </a:p>
        </p:txBody>
      </p:sp>
      <p:sp>
        <p:nvSpPr>
          <p:cNvPr id="13" name="Down Arrow 12"/>
          <p:cNvSpPr/>
          <p:nvPr/>
        </p:nvSpPr>
        <p:spPr>
          <a:xfrm>
            <a:off x="7297084" y="4740881"/>
            <a:ext cx="216024" cy="43856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  <a:latin typeface="Calibri"/>
            </a:endParaRPr>
          </a:p>
        </p:txBody>
      </p:sp>
      <p:sp>
        <p:nvSpPr>
          <p:cNvPr id="14" name="Down Arrow 13"/>
          <p:cNvSpPr/>
          <p:nvPr/>
        </p:nvSpPr>
        <p:spPr>
          <a:xfrm>
            <a:off x="8364252" y="3062440"/>
            <a:ext cx="216024" cy="43856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  <a:latin typeface="Calibri"/>
            </a:endParaRPr>
          </a:p>
        </p:txBody>
      </p:sp>
      <p:sp>
        <p:nvSpPr>
          <p:cNvPr id="15" name="Down Arrow 14"/>
          <p:cNvSpPr/>
          <p:nvPr/>
        </p:nvSpPr>
        <p:spPr>
          <a:xfrm>
            <a:off x="3535673" y="3062440"/>
            <a:ext cx="216024" cy="43856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  <a:latin typeface="Calibri"/>
            </a:endParaRPr>
          </a:p>
        </p:txBody>
      </p:sp>
      <p:sp>
        <p:nvSpPr>
          <p:cNvPr id="16" name="Down Arrow 15"/>
          <p:cNvSpPr/>
          <p:nvPr/>
        </p:nvSpPr>
        <p:spPr>
          <a:xfrm>
            <a:off x="5987987" y="1838304"/>
            <a:ext cx="216024" cy="43856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  <a:latin typeface="Calibri"/>
            </a:endParaRPr>
          </a:p>
        </p:txBody>
      </p:sp>
      <p:sp>
        <p:nvSpPr>
          <p:cNvPr id="17" name="Down Arrow 16"/>
          <p:cNvSpPr/>
          <p:nvPr/>
        </p:nvSpPr>
        <p:spPr>
          <a:xfrm>
            <a:off x="5987987" y="925491"/>
            <a:ext cx="216024" cy="43856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202610436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93</Words>
  <Application>Microsoft Office PowerPoint</Application>
  <PresentationFormat>Widescreen</PresentationFormat>
  <Paragraphs>16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1_Office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Melanie Perry</dc:creator>
  <cp:lastModifiedBy>Melanie Perry</cp:lastModifiedBy>
  <cp:revision>1</cp:revision>
  <dcterms:created xsi:type="dcterms:W3CDTF">2021-12-15T11:14:18Z</dcterms:created>
  <dcterms:modified xsi:type="dcterms:W3CDTF">2021-12-15T11:14:54Z</dcterms:modified>
</cp:coreProperties>
</file>