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598" r:id="rId2"/>
    <p:sldId id="1707" r:id="rId3"/>
    <p:sldId id="1725" r:id="rId4"/>
    <p:sldId id="1727" r:id="rId5"/>
    <p:sldId id="1729" r:id="rId6"/>
    <p:sldId id="1741" r:id="rId7"/>
    <p:sldId id="1739" r:id="rId8"/>
    <p:sldId id="256" r:id="rId9"/>
    <p:sldId id="257" r:id="rId10"/>
    <p:sldId id="259" r:id="rId11"/>
    <p:sldId id="1686" r:id="rId12"/>
    <p:sldId id="1740" r:id="rId13"/>
    <p:sldId id="262" r:id="rId14"/>
    <p:sldId id="263" r:id="rId15"/>
    <p:sldId id="264" r:id="rId16"/>
    <p:sldId id="261" r:id="rId17"/>
    <p:sldId id="173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D4F"/>
    <a:srgbClr val="BA261B"/>
    <a:srgbClr val="F0D649"/>
    <a:srgbClr val="4A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6" autoAdjust="0"/>
    <p:restoredTop sz="92041" autoAdjust="0"/>
  </p:normalViewPr>
  <p:slideViewPr>
    <p:cSldViewPr>
      <p:cViewPr>
        <p:scale>
          <a:sx n="90" d="100"/>
          <a:sy n="90" d="100"/>
        </p:scale>
        <p:origin x="898" y="22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91B3-E88C-4987-80B6-6E5F0066608B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C7F4-6408-4952-AC43-B8A86A611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1C7F4-6408-4952-AC43-B8A86A61151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0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95DA4D3B-C3DE-40C9-972D-FCF2AEEA4C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43BA354-7258-4E1B-8B9F-C95E3BD8B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Freya</a:t>
            </a: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AE75E21-779A-4F0E-963E-2316408FDB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28ADD8-8FBC-43F4-B43D-C33D452151F9}" type="slidenum">
              <a:rPr lang="en-GB" altLang="en-US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2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2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2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81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505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18BC-F60C-4A60-84B6-2D7B8CA392CA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9EA83-4B2B-4790-B3C1-47A69BA58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0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A898-64B3-4F41-93A5-5220324F670E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32E4-AABC-478B-B13C-DE10DF24B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2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A3A2-585A-42DE-B259-1F17F6D19A70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8A022-B544-4DC0-908C-8DD868030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0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8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4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6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8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3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4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9C23D-A82B-BB47-A343-1978A96B1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A03E2-D897-44B8-8851-8029D4C1396E}" type="datetimeFigureOut">
              <a:rPr lang="en-GB" smtClean="0"/>
              <a:t>20/07/2021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FE5E-405B-834D-8817-DCAFC034F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A48F6-8FE6-C648-AA2D-8E643ACEE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E834-ADA5-4BD7-A3D4-36656D1832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6029A-F7A3-E640-9763-00D3B7E6DB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3995" r="3993" b="23528"/>
          <a:stretch/>
        </p:blipFill>
        <p:spPr>
          <a:xfrm>
            <a:off x="0" y="3075806"/>
            <a:ext cx="9144000" cy="2067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88E0D-23CF-B342-8825-F13431E0B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25307" r="43204" b="16912"/>
          <a:stretch/>
        </p:blipFill>
        <p:spPr>
          <a:xfrm>
            <a:off x="3059832" y="-1"/>
            <a:ext cx="6084168" cy="514350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9850240-66DA-0949-864F-3EE05B77CA69}"/>
              </a:ext>
            </a:extLst>
          </p:cNvPr>
          <p:cNvSpPr/>
          <p:nvPr userDrawn="1"/>
        </p:nvSpPr>
        <p:spPr>
          <a:xfrm>
            <a:off x="3851920" y="4753075"/>
            <a:ext cx="288032" cy="288032"/>
          </a:xfrm>
          <a:prstGeom prst="ellipse">
            <a:avLst/>
          </a:prstGeom>
          <a:solidFill>
            <a:srgbClr val="4A9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11670F-DD66-184B-9871-76DBF61C78E4}"/>
              </a:ext>
            </a:extLst>
          </p:cNvPr>
          <p:cNvSpPr/>
          <p:nvPr userDrawn="1"/>
        </p:nvSpPr>
        <p:spPr>
          <a:xfrm>
            <a:off x="4242618" y="4753075"/>
            <a:ext cx="288032" cy="288032"/>
          </a:xfrm>
          <a:prstGeom prst="ellipse">
            <a:avLst/>
          </a:prstGeom>
          <a:solidFill>
            <a:srgbClr val="BA2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59B004-6E58-FE47-9F42-42042A743EF4}"/>
              </a:ext>
            </a:extLst>
          </p:cNvPr>
          <p:cNvSpPr/>
          <p:nvPr userDrawn="1"/>
        </p:nvSpPr>
        <p:spPr>
          <a:xfrm>
            <a:off x="4616690" y="4753075"/>
            <a:ext cx="288032" cy="288032"/>
          </a:xfrm>
          <a:prstGeom prst="ellipse">
            <a:avLst/>
          </a:prstGeom>
          <a:solidFill>
            <a:srgbClr val="F0D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744AA8-08AD-344C-A573-C296913871E6}"/>
              </a:ext>
            </a:extLst>
          </p:cNvPr>
          <p:cNvSpPr/>
          <p:nvPr userDrawn="1"/>
        </p:nvSpPr>
        <p:spPr>
          <a:xfrm>
            <a:off x="4982450" y="4753075"/>
            <a:ext cx="288032" cy="288032"/>
          </a:xfrm>
          <a:prstGeom prst="ellipse">
            <a:avLst/>
          </a:prstGeom>
          <a:solidFill>
            <a:srgbClr val="A9C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C90EE9-F6E2-214B-AB3F-170D4EF6DFA2}"/>
              </a:ext>
            </a:extLst>
          </p:cNvPr>
          <p:cNvCxnSpPr/>
          <p:nvPr userDrawn="1"/>
        </p:nvCxnSpPr>
        <p:spPr>
          <a:xfrm flipH="1">
            <a:off x="-180528" y="4897091"/>
            <a:ext cx="3960440" cy="0"/>
          </a:xfrm>
          <a:prstGeom prst="line">
            <a:avLst/>
          </a:prstGeom>
          <a:ln w="12700">
            <a:solidFill>
              <a:srgbClr val="A9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CD4910-8FA2-C44E-969B-EE967E9E30E9}"/>
              </a:ext>
            </a:extLst>
          </p:cNvPr>
          <p:cNvCxnSpPr>
            <a:cxnSpLocks/>
          </p:cNvCxnSpPr>
          <p:nvPr userDrawn="1"/>
        </p:nvCxnSpPr>
        <p:spPr>
          <a:xfrm>
            <a:off x="5351017" y="4897091"/>
            <a:ext cx="3901503" cy="0"/>
          </a:xfrm>
          <a:prstGeom prst="line">
            <a:avLst/>
          </a:prstGeom>
          <a:ln w="12700">
            <a:solidFill>
              <a:srgbClr val="A9CD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  <p:sldLayoutId id="2147483677" r:id="rId14"/>
    <p:sldLayoutId id="214748367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505C2-57A5-574D-A16E-1B94A0BD2A2E}"/>
              </a:ext>
            </a:extLst>
          </p:cNvPr>
          <p:cNvSpPr/>
          <p:nvPr/>
        </p:nvSpPr>
        <p:spPr>
          <a:xfrm>
            <a:off x="0" y="1400543"/>
            <a:ext cx="9144000" cy="1603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0531-243E-7E48-A350-A37A6001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" y="109718"/>
            <a:ext cx="2608302" cy="88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CB2A-EAC0-AB41-AAFA-88F4BC8C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40" y="109718"/>
            <a:ext cx="2714262" cy="831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" t="10696" r="45523" b="61832"/>
          <a:stretch/>
        </p:blipFill>
        <p:spPr>
          <a:xfrm>
            <a:off x="3631920" y="3996689"/>
            <a:ext cx="1952167" cy="730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A0A6AD-408C-0846-914B-078EE542FFC9}"/>
              </a:ext>
            </a:extLst>
          </p:cNvPr>
          <p:cNvSpPr txBox="1">
            <a:spLocks/>
          </p:cNvSpPr>
          <p:nvPr/>
        </p:nvSpPr>
        <p:spPr>
          <a:xfrm>
            <a:off x="0" y="1513864"/>
            <a:ext cx="9144000" cy="1417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>
                <a:solidFill>
                  <a:schemeClr val="bg1"/>
                </a:solidFill>
              </a:rPr>
              <a:t>NHSE&amp;I LTP Tobacco Addiction Treatment Programme: </a:t>
            </a:r>
          </a:p>
          <a:p>
            <a:r>
              <a:rPr lang="en-GB" sz="3200" b="1" dirty="0">
                <a:solidFill>
                  <a:schemeClr val="bg1"/>
                </a:solidFill>
              </a:rPr>
              <a:t>EIS Workshop 1:</a:t>
            </a:r>
          </a:p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Leadership &amp; CURE Specialist Nurse Team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2C0436F-41E4-364F-A638-307D4E95499A}"/>
              </a:ext>
            </a:extLst>
          </p:cNvPr>
          <p:cNvSpPr txBox="1">
            <a:spLocks/>
          </p:cNvSpPr>
          <p:nvPr/>
        </p:nvSpPr>
        <p:spPr>
          <a:xfrm>
            <a:off x="251521" y="3105423"/>
            <a:ext cx="8352928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/>
              <a:t>Freya Howle</a:t>
            </a:r>
          </a:p>
          <a:p>
            <a:pPr marL="0" indent="0" algn="ctr">
              <a:buNone/>
            </a:pPr>
            <a:r>
              <a:rPr lang="en-GB" sz="1400" dirty="0"/>
              <a:t>CURE Programme Lead, Greater Manchester Cancer</a:t>
            </a:r>
          </a:p>
          <a:p>
            <a:pPr marL="0" indent="0" algn="ctr">
              <a:buNone/>
            </a:pPr>
            <a:r>
              <a:rPr lang="en-GB" sz="1400" dirty="0"/>
              <a:t>NHSE&amp;I Programme Implementation Adviser – Tobacco Dependence</a:t>
            </a:r>
          </a:p>
        </p:txBody>
      </p:sp>
    </p:spTree>
    <p:extLst>
      <p:ext uri="{BB962C8B-B14F-4D97-AF65-F5344CB8AC3E}">
        <p14:creationId xmlns:p14="http://schemas.microsoft.com/office/powerpoint/2010/main" val="98150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Delivering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/>
              <a:t>Influence EPR/recording system updates to allow service data collection</a:t>
            </a:r>
          </a:p>
          <a:p>
            <a:r>
              <a:rPr lang="en-GB" sz="2200" dirty="0"/>
              <a:t>Striving for targets</a:t>
            </a:r>
          </a:p>
          <a:p>
            <a:r>
              <a:rPr lang="en-GB" sz="2200" dirty="0"/>
              <a:t>Re evaluating what works: Looking at staff ratios / grading</a:t>
            </a:r>
          </a:p>
          <a:p>
            <a:r>
              <a:rPr lang="en-GB" sz="2200" dirty="0"/>
              <a:t>Try different things to see what adds benefit: VBA Triage</a:t>
            </a:r>
          </a:p>
          <a:p>
            <a:r>
              <a:rPr lang="en-GB" sz="2200" dirty="0"/>
              <a:t>Communication – can be difficult when things are stressful, evolving</a:t>
            </a:r>
          </a:p>
          <a:p>
            <a:r>
              <a:rPr lang="en-GB" sz="2200" dirty="0"/>
              <a:t>Sharing results / Progress / Difficulties / Successes</a:t>
            </a:r>
          </a:p>
          <a:p>
            <a:r>
              <a:rPr lang="en-GB" sz="2200" dirty="0"/>
              <a:t>Deliver / Review / Develop - Repeat</a:t>
            </a:r>
          </a:p>
          <a:p>
            <a:r>
              <a:rPr lang="en-GB" sz="2200" dirty="0"/>
              <a:t>Maintain passion for project despite ups and downs</a:t>
            </a:r>
          </a:p>
        </p:txBody>
      </p:sp>
      <p:pic>
        <p:nvPicPr>
          <p:cNvPr id="4" name="Picture 3" descr="CURE Projec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610"/>
            <a:ext cx="2448272" cy="59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98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9144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D6E975-4A74-0049-A66A-1B5ACD36DD6D}"/>
              </a:ext>
            </a:extLst>
          </p:cNvPr>
          <p:cNvSpPr txBox="1"/>
          <p:nvPr/>
        </p:nvSpPr>
        <p:spPr>
          <a:xfrm>
            <a:off x="254968" y="24833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Go and introduce yourself…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8757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the wards </a:t>
            </a:r>
            <a:r>
              <a:rPr lang="en-GB" dirty="0"/>
              <a:t>– start with those where there will be a high concentration of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goodies!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Everyone love pens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the intranet with team details </a:t>
            </a:r>
            <a:r>
              <a:rPr lang="en-GB" dirty="0"/>
              <a:t>– ensure it is easy for people to contact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 champions to help the cause </a:t>
            </a:r>
            <a:r>
              <a:rPr lang="en-GB" dirty="0"/>
              <a:t>– offer bespoke training sessions for interested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the experts</a:t>
            </a:r>
          </a:p>
        </p:txBody>
      </p:sp>
      <p:pic>
        <p:nvPicPr>
          <p:cNvPr id="2050" name="Picture 2" descr="0F03D56B-77DF-49E4-9829-B20758D23833-L0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49" y="1152681"/>
            <a:ext cx="2106830" cy="280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EE6C051-8A57-46DB-870E-69502071A786-L0-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95" y="2560715"/>
            <a:ext cx="2629641" cy="19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223FA0-2682-4145-96EE-9BA7A5EB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151" t="17802" r="29000" b="15000"/>
          <a:stretch/>
        </p:blipFill>
        <p:spPr>
          <a:xfrm>
            <a:off x="6791233" y="1152681"/>
            <a:ext cx="1021128" cy="1324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1FC67-1EC0-4E72-99FF-2CABAD0B7B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751" r="22700"/>
          <a:stretch/>
        </p:blipFill>
        <p:spPr>
          <a:xfrm>
            <a:off x="7916357" y="1152681"/>
            <a:ext cx="1083568" cy="13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505C2-57A5-574D-A16E-1B94A0BD2A2E}"/>
              </a:ext>
            </a:extLst>
          </p:cNvPr>
          <p:cNvSpPr/>
          <p:nvPr/>
        </p:nvSpPr>
        <p:spPr>
          <a:xfrm>
            <a:off x="0" y="1400543"/>
            <a:ext cx="9144000" cy="1603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0531-243E-7E48-A350-A37A6001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" y="109718"/>
            <a:ext cx="2608302" cy="88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CB2A-EAC0-AB41-AAFA-88F4BC8C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40" y="109718"/>
            <a:ext cx="2714262" cy="831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" t="10696" r="45523" b="61832"/>
          <a:stretch/>
        </p:blipFill>
        <p:spPr>
          <a:xfrm>
            <a:off x="3631920" y="3996689"/>
            <a:ext cx="1952167" cy="730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A0A6AD-408C-0846-914B-078EE542FFC9}"/>
              </a:ext>
            </a:extLst>
          </p:cNvPr>
          <p:cNvSpPr txBox="1">
            <a:spLocks/>
          </p:cNvSpPr>
          <p:nvPr/>
        </p:nvSpPr>
        <p:spPr>
          <a:xfrm>
            <a:off x="0" y="1513864"/>
            <a:ext cx="9144000" cy="1417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The CURE team: why qualified Nurses?</a:t>
            </a:r>
          </a:p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presentation given by the lead of the CURE Specialist Team at Wythenshawe based on experience of implementing the service</a:t>
            </a:r>
            <a:endParaRPr lang="en-GB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60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59583"/>
            <a:ext cx="6172200" cy="3243807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endParaRPr lang="en-GB" sz="1500" dirty="0"/>
          </a:p>
          <a:p>
            <a:r>
              <a:rPr lang="en-GB" sz="1500" dirty="0"/>
              <a:t>Especially helpful in secondary care environment </a:t>
            </a:r>
          </a:p>
          <a:p>
            <a:r>
              <a:rPr lang="en-GB" sz="1500" dirty="0"/>
              <a:t>Fits well in a clinical setting</a:t>
            </a:r>
          </a:p>
          <a:p>
            <a:r>
              <a:rPr lang="en-GB" sz="1500" dirty="0"/>
              <a:t>Helps buy in from and across the organisation</a:t>
            </a:r>
          </a:p>
          <a:p>
            <a:r>
              <a:rPr lang="en-GB" sz="1500" dirty="0"/>
              <a:t>Our patients have complex histories and multiple medical conditions – nursing background is crucial in dealing with and understanding this</a:t>
            </a:r>
          </a:p>
          <a:p>
            <a:r>
              <a:rPr lang="en-GB" sz="1500" dirty="0"/>
              <a:t>Helps in MDT acceptance of the service</a:t>
            </a:r>
          </a:p>
          <a:p>
            <a:r>
              <a:rPr lang="en-GB" sz="1500" dirty="0"/>
              <a:t>Helps access to Trust wards and departments</a:t>
            </a:r>
          </a:p>
          <a:p>
            <a:r>
              <a:rPr lang="en-GB" sz="1500" dirty="0"/>
              <a:t>Ownership of the service by the organisation has been a crucial part of buy in and culture change </a:t>
            </a:r>
          </a:p>
          <a:p>
            <a:endParaRPr lang="en-GB" sz="15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1143000" y="205253"/>
            <a:ext cx="6858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6E975-4A74-0049-A66A-1B5ACD36DD6D}"/>
              </a:ext>
            </a:extLst>
          </p:cNvPr>
          <p:cNvSpPr txBox="1"/>
          <p:nvPr/>
        </p:nvSpPr>
        <p:spPr>
          <a:xfrm>
            <a:off x="1334226" y="226858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Why qualified Nurses?</a:t>
            </a:r>
          </a:p>
        </p:txBody>
      </p:sp>
    </p:spTree>
    <p:extLst>
      <p:ext uri="{BB962C8B-B14F-4D97-AF65-F5344CB8AC3E}">
        <p14:creationId xmlns:p14="http://schemas.microsoft.com/office/powerpoint/2010/main" val="45012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899" y="987574"/>
            <a:ext cx="6172200" cy="339447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en-GB" sz="1500" dirty="0"/>
          </a:p>
          <a:p>
            <a:r>
              <a:rPr lang="en-GB" sz="1500" dirty="0"/>
              <a:t>The demands of the job and complex patients</a:t>
            </a:r>
          </a:p>
          <a:p>
            <a:r>
              <a:rPr lang="en-GB" sz="1500" dirty="0"/>
              <a:t>Nurse led clinics require a good level of previous nursing knowledge and skill – we currently ask for a minimum of 3 years experience at Band 5</a:t>
            </a:r>
          </a:p>
          <a:p>
            <a:r>
              <a:rPr lang="en-GB" sz="1500" dirty="0"/>
              <a:t>The demands and responsibilities of the role are a learning curve for all new colleagues joining the service</a:t>
            </a:r>
          </a:p>
          <a:p>
            <a:r>
              <a:rPr lang="en-GB" sz="1500" dirty="0"/>
              <a:t>It’s a specialist role and needs to be acknowledged as such</a:t>
            </a:r>
          </a:p>
          <a:p>
            <a:r>
              <a:rPr lang="en-GB" sz="1500" dirty="0"/>
              <a:t>Is appealing to colleagues to apply (recruitment is tricky!)</a:t>
            </a:r>
          </a:p>
          <a:p>
            <a:r>
              <a:rPr lang="en-GB" sz="1500" dirty="0"/>
              <a:t>Ability to take on leadership roles within the team (e.g. lung health check lead) and build teams beneath them (e.g. band 4/5) in the future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1143000" y="205253"/>
            <a:ext cx="6858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6E975-4A74-0049-A66A-1B5ACD36DD6D}"/>
              </a:ext>
            </a:extLst>
          </p:cNvPr>
          <p:cNvSpPr txBox="1"/>
          <p:nvPr/>
        </p:nvSpPr>
        <p:spPr>
          <a:xfrm>
            <a:off x="1334226" y="226858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Why Band 6 Specialist Nurses?</a:t>
            </a:r>
          </a:p>
        </p:txBody>
      </p:sp>
    </p:spTree>
    <p:extLst>
      <p:ext uri="{BB962C8B-B14F-4D97-AF65-F5344CB8AC3E}">
        <p14:creationId xmlns:p14="http://schemas.microsoft.com/office/powerpoint/2010/main" val="49440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93658" y="915567"/>
            <a:ext cx="3030141" cy="479822"/>
          </a:xfrm>
        </p:spPr>
        <p:txBody>
          <a:bodyPr/>
          <a:lstStyle/>
          <a:p>
            <a:r>
              <a:rPr lang="en-GB" dirty="0"/>
              <a:t>All referrals to service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15174" y="1419622"/>
            <a:ext cx="5919144" cy="296346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June 2019		431</a:t>
            </a:r>
          </a:p>
          <a:p>
            <a:pPr marL="0" indent="0">
              <a:buNone/>
            </a:pPr>
            <a:r>
              <a:rPr lang="en-GB" dirty="0"/>
              <a:t>July 2019		659	</a:t>
            </a:r>
          </a:p>
          <a:p>
            <a:pPr marL="0" indent="0">
              <a:buNone/>
            </a:pPr>
            <a:r>
              <a:rPr lang="en-GB" dirty="0"/>
              <a:t>August	2019		713</a:t>
            </a:r>
          </a:p>
          <a:p>
            <a:pPr marL="0" indent="0">
              <a:buNone/>
            </a:pPr>
            <a:r>
              <a:rPr lang="en-GB" sz="1425" b="1" i="1" dirty="0"/>
              <a:t>Over 50 inpatients seen every week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CURE Project Pilot outcomes: 6 months &amp; 2500 smokers</a:t>
            </a:r>
          </a:p>
          <a:p>
            <a:pPr marL="0" indent="0">
              <a:buNone/>
            </a:pPr>
            <a:r>
              <a:rPr lang="en-GB" b="1" dirty="0"/>
              <a:t>824</a:t>
            </a:r>
            <a:r>
              <a:rPr lang="en-GB" dirty="0"/>
              <a:t> medication additions or change by CURE team</a:t>
            </a:r>
          </a:p>
          <a:p>
            <a:pPr marL="0" indent="0">
              <a:buNone/>
            </a:pPr>
            <a:r>
              <a:rPr lang="en-GB" b="1" dirty="0"/>
              <a:t>61% </a:t>
            </a:r>
            <a:r>
              <a:rPr lang="en-GB" dirty="0"/>
              <a:t>of patients had specialist CURE team assessment</a:t>
            </a:r>
          </a:p>
          <a:p>
            <a:pPr marL="0" indent="0">
              <a:buNone/>
            </a:pPr>
            <a:r>
              <a:rPr lang="en-GB" b="1" dirty="0"/>
              <a:t>42% </a:t>
            </a:r>
            <a:r>
              <a:rPr lang="en-GB" dirty="0"/>
              <a:t>Quit Rate at 4 weeks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1143000" y="205253"/>
            <a:ext cx="6858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6E975-4A74-0049-A66A-1B5ACD36DD6D}"/>
              </a:ext>
            </a:extLst>
          </p:cNvPr>
          <p:cNvSpPr txBox="1"/>
          <p:nvPr/>
        </p:nvSpPr>
        <p:spPr>
          <a:xfrm>
            <a:off x="1334226" y="226858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A few numbers…</a:t>
            </a:r>
          </a:p>
        </p:txBody>
      </p:sp>
    </p:spTree>
    <p:extLst>
      <p:ext uri="{BB962C8B-B14F-4D97-AF65-F5344CB8AC3E}">
        <p14:creationId xmlns:p14="http://schemas.microsoft.com/office/powerpoint/2010/main" val="281153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493658" y="987574"/>
            <a:ext cx="3030141" cy="479822"/>
          </a:xfrm>
        </p:spPr>
        <p:txBody>
          <a:bodyPr/>
          <a:lstStyle/>
          <a:p>
            <a:r>
              <a:rPr lang="en-GB" dirty="0"/>
              <a:t>Pre CURE-pilot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77634" y="1491630"/>
            <a:ext cx="2322258" cy="167418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3x Band 6 Nurses</a:t>
            </a:r>
          </a:p>
          <a:p>
            <a:r>
              <a:rPr lang="en-GB" dirty="0"/>
              <a:t>Full-time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1350" b="1" i="1" dirty="0"/>
              <a:t>Opt-in model for inpatients &amp; outpatients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01590" y="987574"/>
            <a:ext cx="3031331" cy="479822"/>
          </a:xfrm>
        </p:spPr>
        <p:txBody>
          <a:bodyPr/>
          <a:lstStyle/>
          <a:p>
            <a:r>
              <a:rPr lang="en-GB" dirty="0"/>
              <a:t>Post CURE-pilot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818504" y="1491630"/>
            <a:ext cx="4050449" cy="296346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1x Band 7 lead – Full-time</a:t>
            </a:r>
          </a:p>
          <a:p>
            <a:r>
              <a:rPr lang="en-GB" dirty="0"/>
              <a:t>8x Band 6 – Full-time</a:t>
            </a:r>
          </a:p>
          <a:p>
            <a:r>
              <a:rPr lang="en-GB" dirty="0"/>
              <a:t>2x Band 6 – to be recruited</a:t>
            </a:r>
          </a:p>
          <a:p>
            <a:pPr marL="0" indent="0">
              <a:buNone/>
            </a:pPr>
            <a:r>
              <a:rPr lang="en-GB" sz="1350" b="1" i="1" dirty="0"/>
              <a:t>Admin</a:t>
            </a:r>
          </a:p>
          <a:p>
            <a:r>
              <a:rPr lang="en-GB" dirty="0"/>
              <a:t>2x Band 3 – Full-time</a:t>
            </a:r>
          </a:p>
          <a:p>
            <a:r>
              <a:rPr lang="en-GB" dirty="0"/>
              <a:t>1x Band 3 – Part-time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1350" b="1" i="1" dirty="0"/>
              <a:t>Opt-out model for inpatients (CURE), outpatient referrals, opt-out model for lung health check service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1143000" y="205253"/>
            <a:ext cx="6858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D6E975-4A74-0049-A66A-1B5ACD36DD6D}"/>
              </a:ext>
            </a:extLst>
          </p:cNvPr>
          <p:cNvSpPr txBox="1"/>
          <p:nvPr/>
        </p:nvSpPr>
        <p:spPr>
          <a:xfrm>
            <a:off x="1334226" y="226858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solidFill>
                  <a:schemeClr val="bg1"/>
                </a:solidFill>
              </a:rPr>
              <a:t>Staffing</a:t>
            </a:r>
          </a:p>
        </p:txBody>
      </p:sp>
    </p:spTree>
    <p:extLst>
      <p:ext uri="{BB962C8B-B14F-4D97-AF65-F5344CB8AC3E}">
        <p14:creationId xmlns:p14="http://schemas.microsoft.com/office/powerpoint/2010/main" val="351798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eya.howle\AppData\Local\Microsoft\Windows\INetCache\IE\KEPR9X8O\question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5646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2"/>
            <a:ext cx="9144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2674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Over to you…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72075-ACF4-46E8-BF53-C32325D035F0}"/>
              </a:ext>
            </a:extLst>
          </p:cNvPr>
          <p:cNvSpPr txBox="1"/>
          <p:nvPr/>
        </p:nvSpPr>
        <p:spPr>
          <a:xfrm>
            <a:off x="519149" y="1491630"/>
            <a:ext cx="5112568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/>
              <a:t>Let’s discuss…</a:t>
            </a:r>
          </a:p>
          <a:p>
            <a:endParaRPr lang="en-GB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i="1" dirty="0"/>
              <a:t>Do you have a clinical and nurse lead?</a:t>
            </a:r>
          </a:p>
          <a:p>
            <a:endParaRPr lang="en-GB" b="1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i="1" dirty="0"/>
              <a:t>Describe their role in the hospital currently?</a:t>
            </a:r>
          </a:p>
          <a:p>
            <a:endParaRPr lang="en-GB" b="1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i="1" dirty="0"/>
              <a:t>How do you work together?</a:t>
            </a:r>
          </a:p>
          <a:p>
            <a:endParaRPr lang="en-GB" b="1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i="1" dirty="0"/>
              <a:t>What are their roles and responsibilities</a:t>
            </a:r>
            <a:r>
              <a:rPr lang="en-GB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011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CFDD2-CD07-4E4C-ABFE-FCE56B21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868" b="-2607"/>
          <a:stretch/>
        </p:blipFill>
        <p:spPr>
          <a:xfrm>
            <a:off x="0" y="0"/>
            <a:ext cx="9223513" cy="52776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DFEDB8-E86D-4BFD-8100-DBC60BF6DB9A}"/>
              </a:ext>
            </a:extLst>
          </p:cNvPr>
          <p:cNvSpPr/>
          <p:nvPr/>
        </p:nvSpPr>
        <p:spPr>
          <a:xfrm>
            <a:off x="755576" y="771550"/>
            <a:ext cx="1944216" cy="30963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2"/>
            <a:ext cx="9144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2674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What will we cover today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977073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Importance of a clinical and nurse lead?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Key responsibilities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Promotion of service and message – treatable addiction not lifestyle choice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Peer support and 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Opening doors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Training – being the expert on behalf of your Trust!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Specialist CURE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Why band 6 qualified nurses? </a:t>
            </a:r>
            <a:r>
              <a:rPr lang="en-GB" sz="1400" i="1" dirty="0"/>
              <a:t>A presentation given by the lead CURE nurse at our pilot site Wythenshawe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 – open honest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Each EIS will share…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Do you have a clinical and nurse lead?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How is engagement with them?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What do have the done to support engagement?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8146A-EE63-4BCE-990C-1CBCFEB5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18589" r="71261" b="55601"/>
          <a:stretch/>
        </p:blipFill>
        <p:spPr>
          <a:xfrm>
            <a:off x="899592" y="1094271"/>
            <a:ext cx="1296144" cy="1327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FD1B0E-4944-43D6-8A54-1CB3BAE357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3" t="44400" r="77474" b="26200"/>
          <a:stretch/>
        </p:blipFill>
        <p:spPr>
          <a:xfrm>
            <a:off x="899592" y="2537061"/>
            <a:ext cx="129614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2"/>
            <a:ext cx="9144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2674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 importance of clinical &amp; nurse leadership</a:t>
            </a:r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1970C6B8-8080-4B6A-A1EA-1718FD53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1419622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20B8D-69CE-4238-9FA0-449E2DEA0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321808"/>
            <a:ext cx="902595" cy="1275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CE7D37-6836-4191-A375-7D12BF469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86" t="24379" r="28326" b="47438"/>
          <a:stretch/>
        </p:blipFill>
        <p:spPr>
          <a:xfrm>
            <a:off x="5148064" y="2321808"/>
            <a:ext cx="852253" cy="1275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888EAB-9AAF-4FFB-8F8E-8AA2C749461A}"/>
              </a:ext>
            </a:extLst>
          </p:cNvPr>
          <p:cNvSpPr txBox="1"/>
          <p:nvPr/>
        </p:nvSpPr>
        <p:spPr>
          <a:xfrm>
            <a:off x="3635896" y="116661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 Manager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E53A9-DA0D-462B-BB80-DB92278C567E}"/>
              </a:ext>
            </a:extLst>
          </p:cNvPr>
          <p:cNvSpPr txBox="1"/>
          <p:nvPr/>
        </p:nvSpPr>
        <p:spPr>
          <a:xfrm>
            <a:off x="2575025" y="35974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Clinical Lead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E9021F-4E26-44DA-800A-BC086359AF76}"/>
              </a:ext>
            </a:extLst>
          </p:cNvPr>
          <p:cNvSpPr txBox="1"/>
          <p:nvPr/>
        </p:nvSpPr>
        <p:spPr>
          <a:xfrm>
            <a:off x="4638086" y="35974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Nurse Lead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9752DA-C240-4F4D-B380-85B115791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329" y="2265926"/>
            <a:ext cx="1502151" cy="533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355854-569D-47E8-9DB4-BF851D004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135" y="1535943"/>
            <a:ext cx="3033182" cy="20716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13B5D9-69F7-4C2F-9435-5DB634CF69D0}"/>
              </a:ext>
            </a:extLst>
          </p:cNvPr>
          <p:cNvSpPr txBox="1"/>
          <p:nvPr/>
        </p:nvSpPr>
        <p:spPr>
          <a:xfrm>
            <a:off x="179512" y="1363079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Respiratory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Respected by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Involved in local &amp; ICS level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Clinical &amp; medical knowledge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ADFADEB-0ABD-4C0E-B26B-0AA35FFD6FD2}"/>
              </a:ext>
            </a:extLst>
          </p:cNvPr>
          <p:cNvSpPr/>
          <p:nvPr/>
        </p:nvSpPr>
        <p:spPr>
          <a:xfrm>
            <a:off x="1187624" y="2799335"/>
            <a:ext cx="686571" cy="9425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9CBC6-E2F2-420F-BAC9-FEA984B30897}"/>
              </a:ext>
            </a:extLst>
          </p:cNvPr>
          <p:cNvSpPr txBox="1"/>
          <p:nvPr/>
        </p:nvSpPr>
        <p:spPr>
          <a:xfrm>
            <a:off x="356882" y="3924597"/>
            <a:ext cx="847769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Promotes message of clinical importance</a:t>
            </a:r>
          </a:p>
          <a:p>
            <a:pPr algn="ctr"/>
            <a:r>
              <a:rPr lang="en-GB" b="1" dirty="0"/>
              <a:t>Medical responsibility to treat this disease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7A2666-A066-4D4F-B459-77438CFD80D0}"/>
              </a:ext>
            </a:extLst>
          </p:cNvPr>
          <p:cNvSpPr txBox="1"/>
          <p:nvPr/>
        </p:nvSpPr>
        <p:spPr>
          <a:xfrm>
            <a:off x="6195652" y="1114938"/>
            <a:ext cx="2592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Fountain of knowledge of current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Existing lead of service – known to nurses and 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Detailed first hand experience of day to day challenges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AB4545D-BAD8-4D6E-950E-2A0B08353E0B}"/>
              </a:ext>
            </a:extLst>
          </p:cNvPr>
          <p:cNvSpPr/>
          <p:nvPr/>
        </p:nvSpPr>
        <p:spPr>
          <a:xfrm>
            <a:off x="7203688" y="2839564"/>
            <a:ext cx="686571" cy="94251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-12411" y="2043887"/>
            <a:ext cx="9144000" cy="743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RESPONSIBILITIES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E83B6-A220-451C-82FD-7CC3E067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9502"/>
            <a:ext cx="902286" cy="127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9BD02-45C3-4E1C-BC2F-70A4463C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217985"/>
            <a:ext cx="853514" cy="1274174"/>
          </a:xfrm>
          <a:prstGeom prst="rect">
            <a:avLst/>
          </a:prstGeom>
        </p:spPr>
      </p:pic>
      <p:sp>
        <p:nvSpPr>
          <p:cNvPr id="18" name="Wave 17">
            <a:extLst>
              <a:ext uri="{FF2B5EF4-FFF2-40B4-BE49-F238E27FC236}">
                <a16:creationId xmlns:a16="http://schemas.microsoft.com/office/drawing/2014/main" id="{EF745EAB-33E7-4DDA-BC19-C0A0950CBA68}"/>
              </a:ext>
            </a:extLst>
          </p:cNvPr>
          <p:cNvSpPr/>
          <p:nvPr/>
        </p:nvSpPr>
        <p:spPr>
          <a:xfrm>
            <a:off x="1691680" y="339502"/>
            <a:ext cx="5256584" cy="1274174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/>
              <a:t>..Would answer any clinical query &amp; ensure clinical information provided in communications was accurate.. </a:t>
            </a:r>
          </a:p>
          <a:p>
            <a:pPr algn="ctr"/>
            <a:r>
              <a:rPr lang="en-GB" sz="1200" dirty="0"/>
              <a:t>..Engaged executive level support..</a:t>
            </a:r>
          </a:p>
          <a:p>
            <a:pPr algn="ctr"/>
            <a:r>
              <a:rPr lang="en-GB" sz="1200" dirty="0"/>
              <a:t>..Challenged peers thinking around smoking..</a:t>
            </a:r>
          </a:p>
          <a:p>
            <a:pPr algn="ctr"/>
            <a:r>
              <a:rPr lang="en-GB" sz="1200" dirty="0"/>
              <a:t>..Finger on pulse of publications &amp; evidence to support case for change..</a:t>
            </a:r>
          </a:p>
          <a:p>
            <a:pPr algn="ctr"/>
            <a:r>
              <a:rPr lang="en-GB" sz="1200" dirty="0"/>
              <a:t>..Present on behalf of team at prominent regional and national network events..</a:t>
            </a:r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8C88ED87-E621-4A27-A5F0-0921A83586A3}"/>
              </a:ext>
            </a:extLst>
          </p:cNvPr>
          <p:cNvSpPr/>
          <p:nvPr/>
        </p:nvSpPr>
        <p:spPr>
          <a:xfrm>
            <a:off x="1763688" y="3217985"/>
            <a:ext cx="5184576" cy="1274174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…knowledge of ‘what there was before’ and how smoking cessation services were delivered and what needed to be updated…</a:t>
            </a:r>
          </a:p>
          <a:p>
            <a:pPr algn="ctr"/>
            <a:r>
              <a:rPr lang="en-GB" sz="1400" dirty="0"/>
              <a:t>…link between service and ward nurses…</a:t>
            </a:r>
          </a:p>
          <a:p>
            <a:pPr algn="ctr"/>
            <a:r>
              <a:rPr lang="en-GB" sz="1400" dirty="0"/>
              <a:t>…engage staff with relatable passion for treating patients…</a:t>
            </a:r>
          </a:p>
          <a:p>
            <a:pPr algn="ctr"/>
            <a:r>
              <a:rPr lang="en-GB" sz="1400" dirty="0"/>
              <a:t>….visibility on wards through training &amp; ‘walk arounds’…</a:t>
            </a:r>
          </a:p>
        </p:txBody>
      </p:sp>
      <p:pic>
        <p:nvPicPr>
          <p:cNvPr id="23" name="Graphic 22" descr="Stars">
            <a:extLst>
              <a:ext uri="{FF2B5EF4-FFF2-40B4-BE49-F238E27FC236}">
                <a16:creationId xmlns:a16="http://schemas.microsoft.com/office/drawing/2014/main" id="{C30179BC-BA2C-48B6-9300-4896D63A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16" y="1455247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1BA435-3E3E-47A8-A25C-5DEAA8888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658" y="4263539"/>
            <a:ext cx="457240" cy="457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67CD07-BBB2-4D4D-97BD-6A66DB103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514" y="339502"/>
            <a:ext cx="883427" cy="127417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78B203-87FA-4CA2-804D-A99DECD82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/>
          <a:stretch/>
        </p:blipFill>
        <p:spPr bwMode="auto">
          <a:xfrm>
            <a:off x="262103" y="3425805"/>
            <a:ext cx="1179736" cy="106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3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2"/>
            <a:ext cx="9144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26749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Clinical leadership – what can make a difference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E53A9-DA0D-462B-BB80-DB92278C567E}"/>
              </a:ext>
            </a:extLst>
          </p:cNvPr>
          <p:cNvSpPr txBox="1"/>
          <p:nvPr/>
        </p:nvSpPr>
        <p:spPr>
          <a:xfrm>
            <a:off x="178768" y="29840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Clinical Lead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9752DA-C240-4F4D-B380-85B11579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3" y="3190347"/>
            <a:ext cx="1502151" cy="5334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F4C8E-DA20-4CD2-8ADC-058EFDE777A8}"/>
              </a:ext>
            </a:extLst>
          </p:cNvPr>
          <p:cNvSpPr txBox="1"/>
          <p:nvPr/>
        </p:nvSpPr>
        <p:spPr>
          <a:xfrm>
            <a:off x="2123728" y="1045312"/>
            <a:ext cx="2448272" cy="258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6DEA4-2AF6-49DD-9712-04F3333CFF9D}"/>
              </a:ext>
            </a:extLst>
          </p:cNvPr>
          <p:cNvSpPr txBox="1"/>
          <p:nvPr/>
        </p:nvSpPr>
        <p:spPr>
          <a:xfrm>
            <a:off x="2195735" y="987574"/>
            <a:ext cx="6724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Training the workforce: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 the culture change/change in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Access every level of medical staff – FY1, FY2, speciality, induction day, Grand 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Having a ‘homegrown’ expert empowers wider staff</a:t>
            </a:r>
          </a:p>
          <a:p>
            <a:endParaRPr lang="en-GB" dirty="0"/>
          </a:p>
          <a:p>
            <a:r>
              <a:rPr lang="en-GB" dirty="0"/>
              <a:t>What can you do as a project manager to get the best out of the role…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Get a schedule from the Education Team - when the standard training sessions are for each level of doctor/nurse from students to consultants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Produce literature for wider training forums or education opportunities </a:t>
            </a:r>
            <a:r>
              <a:rPr lang="en-GB" sz="1400" dirty="0" err="1"/>
              <a:t>eg</a:t>
            </a:r>
            <a:r>
              <a:rPr lang="en-GB" sz="1400" dirty="0"/>
              <a:t> grand rounds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Be open and honest with your lead as to what the expectation is – plan involvement in meetings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2D436-6271-4382-817A-5481B911E137}"/>
              </a:ext>
            </a:extLst>
          </p:cNvPr>
          <p:cNvSpPr/>
          <p:nvPr/>
        </p:nvSpPr>
        <p:spPr>
          <a:xfrm>
            <a:off x="197592" y="3904998"/>
            <a:ext cx="87079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Consultant backing for acute transformation will open more doors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E9F9C6-D2F6-40ED-B6F7-9DE886EA2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/>
          <a:stretch/>
        </p:blipFill>
        <p:spPr bwMode="auto">
          <a:xfrm>
            <a:off x="438475" y="1280733"/>
            <a:ext cx="1385968" cy="19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0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505C2-57A5-574D-A16E-1B94A0BD2A2E}"/>
              </a:ext>
            </a:extLst>
          </p:cNvPr>
          <p:cNvSpPr/>
          <p:nvPr/>
        </p:nvSpPr>
        <p:spPr>
          <a:xfrm>
            <a:off x="0" y="1400543"/>
            <a:ext cx="9144000" cy="160325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0531-243E-7E48-A350-A37A6001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8" y="109718"/>
            <a:ext cx="2608302" cy="880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CB2A-EAC0-AB41-AAFA-88F4BC8C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40" y="109718"/>
            <a:ext cx="2714262" cy="831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" t="10696" r="45523" b="61832"/>
          <a:stretch/>
        </p:blipFill>
        <p:spPr>
          <a:xfrm>
            <a:off x="3631920" y="3996689"/>
            <a:ext cx="1952167" cy="7306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A0A6AD-408C-0846-914B-078EE542FFC9}"/>
              </a:ext>
            </a:extLst>
          </p:cNvPr>
          <p:cNvSpPr txBox="1">
            <a:spLocks/>
          </p:cNvSpPr>
          <p:nvPr/>
        </p:nvSpPr>
        <p:spPr>
          <a:xfrm>
            <a:off x="0" y="1513864"/>
            <a:ext cx="9144000" cy="14179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</a:rPr>
              <a:t>The Specialist CURE Team:</a:t>
            </a:r>
          </a:p>
          <a:p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do (apart from saving lives by treating tobacco addiction)?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15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Training and competency package for all new team colleagues</a:t>
            </a:r>
          </a:p>
          <a:p>
            <a:r>
              <a:rPr lang="en-GB" sz="2000" dirty="0"/>
              <a:t>Training by Clinical Lead to inspire everyone!</a:t>
            </a:r>
          </a:p>
          <a:p>
            <a:r>
              <a:rPr lang="en-GB" sz="2000" dirty="0"/>
              <a:t>CURE tobacco addiction treatment manual</a:t>
            </a:r>
          </a:p>
          <a:p>
            <a:r>
              <a:rPr lang="en-GB" sz="2000" dirty="0"/>
              <a:t>Training by Nurse Lead on background to S.C. / service pre CURE / Triggers &amp; cravings / Behavioural support / Difficult questions &amp; scenarios / Tobacco addiction medications / NRT PGD &amp; competency sign off</a:t>
            </a:r>
          </a:p>
          <a:p>
            <a:r>
              <a:rPr lang="en-GB" sz="2000" dirty="0"/>
              <a:t>Time shadowing other team colleagues</a:t>
            </a:r>
          </a:p>
          <a:p>
            <a:r>
              <a:rPr lang="en-GB" sz="2000" dirty="0"/>
              <a:t>CURE level 1 &amp; 2 e-learning</a:t>
            </a:r>
          </a:p>
          <a:p>
            <a:r>
              <a:rPr lang="en-GB" sz="2000" dirty="0"/>
              <a:t>NCSCT online training especially Level 1</a:t>
            </a:r>
          </a:p>
          <a:p>
            <a:endParaRPr lang="en-GB" sz="2000" dirty="0"/>
          </a:p>
        </p:txBody>
      </p:sp>
      <p:pic>
        <p:nvPicPr>
          <p:cNvPr id="8" name="Picture 7" descr="CURE Projec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480"/>
            <a:ext cx="2448272" cy="59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3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Implement</a:t>
            </a:r>
            <a:endParaRPr lang="en-GB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661"/>
            <a:ext cx="8229600" cy="3274265"/>
          </a:xfrm>
        </p:spPr>
        <p:txBody>
          <a:bodyPr>
            <a:noAutofit/>
          </a:bodyPr>
          <a:lstStyle/>
          <a:p>
            <a:r>
              <a:rPr lang="en-GB" sz="1800" dirty="0"/>
              <a:t>Include all crucial &amp; interested parties – can avoid problems later: </a:t>
            </a:r>
            <a:r>
              <a:rPr lang="en-GB" sz="1800" dirty="0" err="1"/>
              <a:t>ie</a:t>
            </a:r>
            <a:r>
              <a:rPr lang="en-GB" sz="1800" dirty="0"/>
              <a:t> GPs / Pharmacists re supply of medication</a:t>
            </a:r>
          </a:p>
          <a:p>
            <a:r>
              <a:rPr lang="en-GB" sz="1800" dirty="0"/>
              <a:t>Develop documents / processes</a:t>
            </a:r>
          </a:p>
          <a:p>
            <a:r>
              <a:rPr lang="en-GB" sz="1800" dirty="0"/>
              <a:t>Build on existing S.C service</a:t>
            </a:r>
          </a:p>
          <a:p>
            <a:r>
              <a:rPr lang="en-GB" sz="1800" dirty="0"/>
              <a:t>Efficient, confident and skilled project management</a:t>
            </a:r>
          </a:p>
          <a:p>
            <a:r>
              <a:rPr lang="en-GB" sz="1800" dirty="0"/>
              <a:t>Service structure: band 7 &amp; band 6’s</a:t>
            </a:r>
          </a:p>
          <a:p>
            <a:r>
              <a:rPr lang="en-GB" sz="1800" dirty="0"/>
              <a:t>Recruitment &amp; training of new colleagues</a:t>
            </a:r>
          </a:p>
          <a:p>
            <a:r>
              <a:rPr lang="en-GB" sz="1800" dirty="0"/>
              <a:t>Patience with obstacles: EPR / No Inhalator initially / slow recruitment</a:t>
            </a:r>
          </a:p>
          <a:p>
            <a:r>
              <a:rPr lang="en-GB" sz="1800" dirty="0"/>
              <a:t>Promotion of project everywhere!</a:t>
            </a:r>
          </a:p>
          <a:p>
            <a:r>
              <a:rPr lang="en-GB" sz="1800" dirty="0"/>
              <a:t>E-learning for Trust staff with examples: ‘Everyone's responsibility’</a:t>
            </a:r>
          </a:p>
        </p:txBody>
      </p:sp>
      <p:pic>
        <p:nvPicPr>
          <p:cNvPr id="5" name="Picture 4" descr="CURE Project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7" y="87474"/>
            <a:ext cx="2448272" cy="594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43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5841</TotalTime>
  <Words>1144</Words>
  <Application>Microsoft Office PowerPoint</Application>
  <PresentationFormat>On-screen Show (16:9)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</vt:lpstr>
      <vt:lpstr>Implement</vt:lpstr>
      <vt:lpstr>Delivering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Evison</dc:creator>
  <cp:lastModifiedBy>HOWLE, Freya (THE CHRISTIE NHS FOUNDATION TRUST)</cp:lastModifiedBy>
  <cp:revision>119</cp:revision>
  <dcterms:created xsi:type="dcterms:W3CDTF">2019-07-14T16:36:41Z</dcterms:created>
  <dcterms:modified xsi:type="dcterms:W3CDTF">2021-07-21T15:40:33Z</dcterms:modified>
</cp:coreProperties>
</file>