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1" r:id="rId5"/>
  </p:sldMasterIdLst>
  <p:notesMasterIdLst>
    <p:notesMasterId r:id="rId14"/>
  </p:notesMasterIdLst>
  <p:sldIdLst>
    <p:sldId id="257" r:id="rId6"/>
    <p:sldId id="334" r:id="rId7"/>
    <p:sldId id="335" r:id="rId8"/>
    <p:sldId id="338" r:id="rId9"/>
    <p:sldId id="333" r:id="rId10"/>
    <p:sldId id="340" r:id="rId11"/>
    <p:sldId id="341" r:id="rId12"/>
    <p:sldId id="34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2AE92"/>
    <a:srgbClr val="010B09"/>
    <a:srgbClr val="0955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93B61F-5452-4A76-A120-91C3483FC8BB}" v="51" dt="2021-12-14T10:25:24.868"/>
    <p1510:client id="{443EB0D9-54A4-460B-8EAE-C020E08F63C1}" v="153" dt="2021-12-13T16:07:30.529"/>
    <p1510:client id="{AA47739C-53AF-43EA-B62D-139B6A88C63F}" v="16" dt="2021-12-13T16:01:35.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7" d="100"/>
          <a:sy n="57" d="100"/>
        </p:scale>
        <p:origin x="6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Feeney" userId="S::joanna.feeney@phe.gov.uk::e86c9a82-bb4d-4a42-ad58-cbcba6185ea6" providerId="AD" clId="Web-{443EB0D9-54A4-460B-8EAE-C020E08F63C1}"/>
    <pc:docChg chg="modSld">
      <pc:chgData name="Joanna Feeney" userId="S::joanna.feeney@phe.gov.uk::e86c9a82-bb4d-4a42-ad58-cbcba6185ea6" providerId="AD" clId="Web-{443EB0D9-54A4-460B-8EAE-C020E08F63C1}" dt="2021-12-13T16:07:30.529" v="82"/>
      <pc:docMkLst>
        <pc:docMk/>
      </pc:docMkLst>
      <pc:sldChg chg="addSp delSp modSp">
        <pc:chgData name="Joanna Feeney" userId="S::joanna.feeney@phe.gov.uk::e86c9a82-bb4d-4a42-ad58-cbcba6185ea6" providerId="AD" clId="Web-{443EB0D9-54A4-460B-8EAE-C020E08F63C1}" dt="2021-12-13T16:07:30.529" v="82"/>
        <pc:sldMkLst>
          <pc:docMk/>
          <pc:sldMk cId="2974205712" sldId="342"/>
        </pc:sldMkLst>
        <pc:spChg chg="add del mod">
          <ac:chgData name="Joanna Feeney" userId="S::joanna.feeney@phe.gov.uk::e86c9a82-bb4d-4a42-ad58-cbcba6185ea6" providerId="AD" clId="Web-{443EB0D9-54A4-460B-8EAE-C020E08F63C1}" dt="2021-12-13T16:04:44.729" v="4"/>
          <ac:spMkLst>
            <pc:docMk/>
            <pc:sldMk cId="2974205712" sldId="342"/>
            <ac:spMk id="4" creationId="{9A314E32-BCE4-4E61-9C76-7F065BC53827}"/>
          </ac:spMkLst>
        </pc:spChg>
        <pc:spChg chg="add del mod">
          <ac:chgData name="Joanna Feeney" userId="S::joanna.feeney@phe.gov.uk::e86c9a82-bb4d-4a42-ad58-cbcba6185ea6" providerId="AD" clId="Web-{443EB0D9-54A4-460B-8EAE-C020E08F63C1}" dt="2021-12-13T16:07:30.529" v="82"/>
          <ac:spMkLst>
            <pc:docMk/>
            <pc:sldMk cId="2974205712" sldId="342"/>
            <ac:spMk id="5" creationId="{C1C4C915-3D1E-4A8F-8C4D-BF1398AD48D4}"/>
          </ac:spMkLst>
        </pc:spChg>
      </pc:sldChg>
    </pc:docChg>
  </pc:docChgLst>
  <pc:docChgLst>
    <pc:chgData name="Joanna Feeney" userId="e86c9a82-bb4d-4a42-ad58-cbcba6185ea6" providerId="ADAL" clId="{AA47739C-53AF-43EA-B62D-139B6A88C63F}"/>
    <pc:docChg chg="modSld">
      <pc:chgData name="Joanna Feeney" userId="e86c9a82-bb4d-4a42-ad58-cbcba6185ea6" providerId="ADAL" clId="{AA47739C-53AF-43EA-B62D-139B6A88C63F}" dt="2021-12-13T15:53:10.767" v="8"/>
      <pc:docMkLst>
        <pc:docMk/>
      </pc:docMkLst>
      <pc:sldChg chg="modSp mod">
        <pc:chgData name="Joanna Feeney" userId="e86c9a82-bb4d-4a42-ad58-cbcba6185ea6" providerId="ADAL" clId="{AA47739C-53AF-43EA-B62D-139B6A88C63F}" dt="2021-12-13T15:52:35.285" v="6" actId="20577"/>
        <pc:sldMkLst>
          <pc:docMk/>
          <pc:sldMk cId="2389844607" sldId="333"/>
        </pc:sldMkLst>
        <pc:spChg chg="mod">
          <ac:chgData name="Joanna Feeney" userId="e86c9a82-bb4d-4a42-ad58-cbcba6185ea6" providerId="ADAL" clId="{AA47739C-53AF-43EA-B62D-139B6A88C63F}" dt="2021-12-13T15:52:35.285" v="6" actId="20577"/>
          <ac:spMkLst>
            <pc:docMk/>
            <pc:sldMk cId="2389844607" sldId="333"/>
            <ac:spMk id="14" creationId="{39C6BFA2-19A2-4708-BD7F-DE172B6918E4}"/>
          </ac:spMkLst>
        </pc:spChg>
      </pc:sldChg>
      <pc:sldChg chg="modSp">
        <pc:chgData name="Joanna Feeney" userId="e86c9a82-bb4d-4a42-ad58-cbcba6185ea6" providerId="ADAL" clId="{AA47739C-53AF-43EA-B62D-139B6A88C63F}" dt="2021-12-13T15:53:10.767" v="8"/>
        <pc:sldMkLst>
          <pc:docMk/>
          <pc:sldMk cId="853700036" sldId="340"/>
        </pc:sldMkLst>
        <pc:graphicFrameChg chg="mod">
          <ac:chgData name="Joanna Feeney" userId="e86c9a82-bb4d-4a42-ad58-cbcba6185ea6" providerId="ADAL" clId="{AA47739C-53AF-43EA-B62D-139B6A88C63F}" dt="2021-12-13T15:53:10.767" v="8"/>
          <ac:graphicFrameMkLst>
            <pc:docMk/>
            <pc:sldMk cId="853700036" sldId="340"/>
            <ac:graphicFrameMk id="6" creationId="{99E8C00F-5EB4-4DB5-993D-89C922263769}"/>
          </ac:graphicFrameMkLst>
        </pc:graphicFrameChg>
      </pc:sldChg>
    </pc:docChg>
  </pc:docChgLst>
  <pc:docChgLst>
    <pc:chgData name="Joanna Feeney" userId="S::joanna.feeney@phe.gov.uk::e86c9a82-bb4d-4a42-ad58-cbcba6185ea6" providerId="AD" clId="Web-{0393B61F-5452-4A76-A120-91C3483FC8BB}"/>
    <pc:docChg chg="modSld">
      <pc:chgData name="Joanna Feeney" userId="S::joanna.feeney@phe.gov.uk::e86c9a82-bb4d-4a42-ad58-cbcba6185ea6" providerId="AD" clId="Web-{0393B61F-5452-4A76-A120-91C3483FC8BB}" dt="2021-12-14T10:25:24.868" v="26"/>
      <pc:docMkLst>
        <pc:docMk/>
      </pc:docMkLst>
      <pc:sldChg chg="addSp delSp modSp">
        <pc:chgData name="Joanna Feeney" userId="S::joanna.feeney@phe.gov.uk::e86c9a82-bb4d-4a42-ad58-cbcba6185ea6" providerId="AD" clId="Web-{0393B61F-5452-4A76-A120-91C3483FC8BB}" dt="2021-12-14T10:25:24.868" v="26"/>
        <pc:sldMkLst>
          <pc:docMk/>
          <pc:sldMk cId="2974205712" sldId="342"/>
        </pc:sldMkLst>
        <pc:spChg chg="add del mod">
          <ac:chgData name="Joanna Feeney" userId="S::joanna.feeney@phe.gov.uk::e86c9a82-bb4d-4a42-ad58-cbcba6185ea6" providerId="AD" clId="Web-{0393B61F-5452-4A76-A120-91C3483FC8BB}" dt="2021-12-14T10:25:24.868" v="26"/>
          <ac:spMkLst>
            <pc:docMk/>
            <pc:sldMk cId="2974205712" sldId="342"/>
            <ac:spMk id="4" creationId="{3948FA8F-4E25-4718-95B9-6A91D80F8D31}"/>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FB2AD-63A6-45B5-9468-F7D7575C4CD0}" type="datetimeFigureOut">
              <a:rPr lang="en-GB" smtClean="0"/>
              <a:t>04/01/2022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2DD80A-9D3B-4344-BEB0-0C49ABDC8323}" type="slidenum">
              <a:rPr lang="en-GB" smtClean="0"/>
              <a:t>‹#›</a:t>
            </a:fld>
            <a:endParaRPr lang="en-GB"/>
          </a:p>
        </p:txBody>
      </p:sp>
    </p:spTree>
    <p:extLst>
      <p:ext uri="{BB962C8B-B14F-4D97-AF65-F5344CB8AC3E}">
        <p14:creationId xmlns:p14="http://schemas.microsoft.com/office/powerpoint/2010/main" val="371961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FC676B2-F24C-455B-A0FE-DDE7C0C01D95}" type="slidenum">
              <a:rPr lang="en-GB" smtClean="0"/>
              <a:t>1</a:t>
            </a:fld>
            <a:endParaRPr lang="en-GB" dirty="0"/>
          </a:p>
        </p:txBody>
      </p:sp>
    </p:spTree>
    <p:extLst>
      <p:ext uri="{BB962C8B-B14F-4D97-AF65-F5344CB8AC3E}">
        <p14:creationId xmlns:p14="http://schemas.microsoft.com/office/powerpoint/2010/main" val="4059955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pPr lvl="0"/>
            <a:r>
              <a:rPr lang="en-GB" sz="1200" b="1" kern="1200" dirty="0">
                <a:solidFill>
                  <a:schemeClr val="tx1"/>
                </a:solidFill>
                <a:effectLst/>
                <a:latin typeface="+mn-lt"/>
                <a:ea typeface="+mn-ea"/>
                <a:cs typeface="+mn-cs"/>
              </a:rPr>
              <a:t>Objectives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group will link to the overarching objectives of the relevant Trust Board/Hospital Prevention Group and provide assurance to the Group that the following objectives are addressed:</a:t>
            </a:r>
          </a:p>
          <a:p>
            <a:pPr lvl="0"/>
            <a:r>
              <a:rPr lang="en-GB" sz="1200" kern="1200" dirty="0">
                <a:solidFill>
                  <a:schemeClr val="tx1"/>
                </a:solidFill>
                <a:effectLst/>
                <a:latin typeface="+mn-lt"/>
                <a:ea typeface="+mn-ea"/>
                <a:cs typeface="+mn-cs"/>
              </a:rPr>
              <a:t>To provide strong leadership and management support to support the implementation of the Trusts Smoke free policy and the NHS Long Term Plan Treating Tobacco Dependency commitments</a:t>
            </a:r>
          </a:p>
          <a:p>
            <a:pPr lvl="0"/>
            <a:r>
              <a:rPr lang="en-GB" sz="1200" kern="1200" dirty="0">
                <a:solidFill>
                  <a:schemeClr val="tx1"/>
                </a:solidFill>
                <a:effectLst/>
                <a:latin typeface="+mn-lt"/>
                <a:ea typeface="+mn-ea"/>
                <a:cs typeface="+mn-cs"/>
              </a:rPr>
              <a:t>Provide a forum for raising and addressing issues arising from smoke free sites and harm reduction</a:t>
            </a:r>
          </a:p>
          <a:p>
            <a:pPr lvl="0"/>
            <a:r>
              <a:rPr lang="en-GB" sz="1200" kern="1200" dirty="0">
                <a:solidFill>
                  <a:schemeClr val="tx1"/>
                </a:solidFill>
                <a:effectLst/>
                <a:latin typeface="+mn-lt"/>
                <a:ea typeface="+mn-ea"/>
                <a:cs typeface="+mn-cs"/>
              </a:rPr>
              <a:t>Ensure compliance with NICE Guidance PH48 and other national guidance</a:t>
            </a:r>
          </a:p>
          <a:p>
            <a:pPr lvl="0"/>
            <a:r>
              <a:rPr lang="en-GB" sz="1200" kern="1200" dirty="0">
                <a:solidFill>
                  <a:schemeClr val="tx1"/>
                </a:solidFill>
                <a:effectLst/>
                <a:latin typeface="+mn-lt"/>
                <a:ea typeface="+mn-ea"/>
                <a:cs typeface="+mn-cs"/>
              </a:rPr>
              <a:t>Establish onsite NHS treating tobacco service in line with the Smoke Free Regional Taskforce delivery models</a:t>
            </a:r>
          </a:p>
          <a:p>
            <a:pPr lvl="0"/>
            <a:r>
              <a:rPr lang="en-GB" sz="1200" kern="1200" dirty="0">
                <a:solidFill>
                  <a:schemeClr val="tx1"/>
                </a:solidFill>
                <a:effectLst/>
                <a:latin typeface="+mn-lt"/>
                <a:ea typeface="+mn-ea"/>
                <a:cs typeface="+mn-cs"/>
              </a:rPr>
              <a:t>Ensure training and support is available to enable staff to deliver smoking cessation interventions</a:t>
            </a:r>
          </a:p>
          <a:p>
            <a:pPr lvl="0"/>
            <a:r>
              <a:rPr lang="en-GB" sz="1200" kern="1200" dirty="0">
                <a:solidFill>
                  <a:schemeClr val="tx1"/>
                </a:solidFill>
                <a:effectLst/>
                <a:latin typeface="+mn-lt"/>
                <a:ea typeface="+mn-ea"/>
                <a:cs typeface="+mn-cs"/>
              </a:rPr>
              <a:t>Ensure the Trust complies with relevant legislation</a:t>
            </a:r>
          </a:p>
          <a:p>
            <a:pPr lvl="0"/>
            <a:r>
              <a:rPr lang="en-GB" sz="1200" kern="1200" dirty="0">
                <a:solidFill>
                  <a:schemeClr val="tx1"/>
                </a:solidFill>
                <a:effectLst/>
                <a:latin typeface="+mn-lt"/>
                <a:ea typeface="+mn-ea"/>
                <a:cs typeface="+mn-cs"/>
              </a:rPr>
              <a:t>Monitor changes in smoking prevalence amongst patients and staff</a:t>
            </a:r>
          </a:p>
          <a:p>
            <a:pPr lvl="0"/>
            <a:r>
              <a:rPr lang="en-GB" sz="1200" kern="1200" dirty="0">
                <a:solidFill>
                  <a:schemeClr val="tx1"/>
                </a:solidFill>
                <a:effectLst/>
                <a:latin typeface="+mn-lt"/>
                <a:ea typeface="+mn-ea"/>
                <a:cs typeface="+mn-cs"/>
              </a:rPr>
              <a:t>Monitor and manage smoking-related incidents</a:t>
            </a:r>
          </a:p>
          <a:p>
            <a:pPr lvl="0"/>
            <a:r>
              <a:rPr lang="en-GB" sz="1200" kern="1200" dirty="0">
                <a:solidFill>
                  <a:schemeClr val="tx1"/>
                </a:solidFill>
                <a:effectLst/>
                <a:latin typeface="+mn-lt"/>
                <a:ea typeface="+mn-ea"/>
                <a:cs typeface="+mn-cs"/>
              </a:rPr>
              <a:t>Identify and disseminate lessons learned and good practice internally and externally</a:t>
            </a:r>
          </a:p>
          <a:p>
            <a:pPr lvl="0"/>
            <a:r>
              <a:rPr lang="en-GB" sz="1200" kern="1200" dirty="0">
                <a:solidFill>
                  <a:schemeClr val="tx1"/>
                </a:solidFill>
                <a:effectLst/>
                <a:latin typeface="+mn-lt"/>
                <a:ea typeface="+mn-ea"/>
                <a:cs typeface="+mn-cs"/>
              </a:rPr>
              <a:t>Assure the Hospital Prevention Group/Trust Board that appropriate systems and processes to achieve a ‘Smoke Free Hospital Trust’ are in place and continue to monitor these processes moving forward.</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41D07DEC-148F-4F7E-B7C5-B4879B68628E}" type="slidenum">
              <a:rPr lang="en-GB" smtClean="0"/>
              <a:t>4</a:t>
            </a:fld>
            <a:endParaRPr lang="en-GB" dirty="0"/>
          </a:p>
        </p:txBody>
      </p:sp>
    </p:spTree>
    <p:extLst>
      <p:ext uri="{BB962C8B-B14F-4D97-AF65-F5344CB8AC3E}">
        <p14:creationId xmlns:p14="http://schemas.microsoft.com/office/powerpoint/2010/main" val="532413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pPr lvl="0"/>
            <a:r>
              <a:rPr lang="en-GB" sz="1200" b="1" kern="1200" dirty="0">
                <a:solidFill>
                  <a:schemeClr val="tx1"/>
                </a:solidFill>
                <a:effectLst/>
                <a:latin typeface="+mn-lt"/>
                <a:ea typeface="+mn-ea"/>
                <a:cs typeface="+mn-cs"/>
              </a:rPr>
              <a:t>Objectives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group will link to the overarching objectives of the relevant Trust Board/Hospital Prevention Group and provide assurance to the Group that the following objectives are addressed:</a:t>
            </a:r>
          </a:p>
          <a:p>
            <a:pPr lvl="0"/>
            <a:r>
              <a:rPr lang="en-GB" sz="1200" kern="1200" dirty="0">
                <a:solidFill>
                  <a:schemeClr val="tx1"/>
                </a:solidFill>
                <a:effectLst/>
                <a:latin typeface="+mn-lt"/>
                <a:ea typeface="+mn-ea"/>
                <a:cs typeface="+mn-cs"/>
              </a:rPr>
              <a:t>To provide strong leadership and management support to support the implementation of the Trusts Smoke free policy and the NHS Long Term Plan Treating Tobacco Dependency commitments</a:t>
            </a:r>
          </a:p>
          <a:p>
            <a:pPr lvl="0"/>
            <a:r>
              <a:rPr lang="en-GB" sz="1200" kern="1200" dirty="0">
                <a:solidFill>
                  <a:schemeClr val="tx1"/>
                </a:solidFill>
                <a:effectLst/>
                <a:latin typeface="+mn-lt"/>
                <a:ea typeface="+mn-ea"/>
                <a:cs typeface="+mn-cs"/>
              </a:rPr>
              <a:t>Provide a forum for raising and addressing issues arising from smoke free sites and harm reduction</a:t>
            </a:r>
          </a:p>
          <a:p>
            <a:pPr lvl="0"/>
            <a:r>
              <a:rPr lang="en-GB" sz="1200" kern="1200" dirty="0">
                <a:solidFill>
                  <a:schemeClr val="tx1"/>
                </a:solidFill>
                <a:effectLst/>
                <a:latin typeface="+mn-lt"/>
                <a:ea typeface="+mn-ea"/>
                <a:cs typeface="+mn-cs"/>
              </a:rPr>
              <a:t>Ensure compliance with NICE Guidance PH48 and other national guidance</a:t>
            </a:r>
          </a:p>
          <a:p>
            <a:pPr lvl="0"/>
            <a:r>
              <a:rPr lang="en-GB" sz="1200" kern="1200" dirty="0">
                <a:solidFill>
                  <a:schemeClr val="tx1"/>
                </a:solidFill>
                <a:effectLst/>
                <a:latin typeface="+mn-lt"/>
                <a:ea typeface="+mn-ea"/>
                <a:cs typeface="+mn-cs"/>
              </a:rPr>
              <a:t>Establish onsite NHS treating tobacco service in line with the Smoke Free Regional Taskforce delivery models</a:t>
            </a:r>
          </a:p>
          <a:p>
            <a:pPr lvl="0"/>
            <a:r>
              <a:rPr lang="en-GB" sz="1200" kern="1200" dirty="0">
                <a:solidFill>
                  <a:schemeClr val="tx1"/>
                </a:solidFill>
                <a:effectLst/>
                <a:latin typeface="+mn-lt"/>
                <a:ea typeface="+mn-ea"/>
                <a:cs typeface="+mn-cs"/>
              </a:rPr>
              <a:t>Ensure training and support is available to enable staff to deliver smoking cessation interventions</a:t>
            </a:r>
          </a:p>
          <a:p>
            <a:pPr lvl="0"/>
            <a:r>
              <a:rPr lang="en-GB" sz="1200" kern="1200" dirty="0">
                <a:solidFill>
                  <a:schemeClr val="tx1"/>
                </a:solidFill>
                <a:effectLst/>
                <a:latin typeface="+mn-lt"/>
                <a:ea typeface="+mn-ea"/>
                <a:cs typeface="+mn-cs"/>
              </a:rPr>
              <a:t>Ensure the Trust complies with relevant legislation</a:t>
            </a:r>
          </a:p>
          <a:p>
            <a:pPr lvl="0"/>
            <a:r>
              <a:rPr lang="en-GB" sz="1200" kern="1200" dirty="0">
                <a:solidFill>
                  <a:schemeClr val="tx1"/>
                </a:solidFill>
                <a:effectLst/>
                <a:latin typeface="+mn-lt"/>
                <a:ea typeface="+mn-ea"/>
                <a:cs typeface="+mn-cs"/>
              </a:rPr>
              <a:t>Monitor changes in smoking prevalence amongst patients and staff</a:t>
            </a:r>
          </a:p>
          <a:p>
            <a:pPr lvl="0"/>
            <a:r>
              <a:rPr lang="en-GB" sz="1200" kern="1200" dirty="0">
                <a:solidFill>
                  <a:schemeClr val="tx1"/>
                </a:solidFill>
                <a:effectLst/>
                <a:latin typeface="+mn-lt"/>
                <a:ea typeface="+mn-ea"/>
                <a:cs typeface="+mn-cs"/>
              </a:rPr>
              <a:t>Monitor and manage smoking-related incidents</a:t>
            </a:r>
          </a:p>
          <a:p>
            <a:pPr lvl="0"/>
            <a:r>
              <a:rPr lang="en-GB" sz="1200" kern="1200" dirty="0">
                <a:solidFill>
                  <a:schemeClr val="tx1"/>
                </a:solidFill>
                <a:effectLst/>
                <a:latin typeface="+mn-lt"/>
                <a:ea typeface="+mn-ea"/>
                <a:cs typeface="+mn-cs"/>
              </a:rPr>
              <a:t>Identify and disseminate lessons learned and good practice internally and externally</a:t>
            </a:r>
          </a:p>
          <a:p>
            <a:pPr lvl="0"/>
            <a:r>
              <a:rPr lang="en-GB" sz="1200" kern="1200" dirty="0">
                <a:solidFill>
                  <a:schemeClr val="tx1"/>
                </a:solidFill>
                <a:effectLst/>
                <a:latin typeface="+mn-lt"/>
                <a:ea typeface="+mn-ea"/>
                <a:cs typeface="+mn-cs"/>
              </a:rPr>
              <a:t>Assure the Hospital Prevention Group/Trust Board that appropriate systems and processes to achieve a ‘Smoke Free Hospital Trust’ are in place and continue to monitor these processes moving forward.</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41D07DEC-148F-4F7E-B7C5-B4879B68628E}" type="slidenum">
              <a:rPr lang="en-GB" smtClean="0"/>
              <a:t>5</a:t>
            </a:fld>
            <a:endParaRPr lang="en-GB" dirty="0"/>
          </a:p>
        </p:txBody>
      </p:sp>
    </p:spTree>
    <p:extLst>
      <p:ext uri="{BB962C8B-B14F-4D97-AF65-F5344CB8AC3E}">
        <p14:creationId xmlns:p14="http://schemas.microsoft.com/office/powerpoint/2010/main" val="22199246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pPr lvl="0"/>
            <a:r>
              <a:rPr lang="en-GB" sz="1200" b="1" kern="1200" dirty="0">
                <a:solidFill>
                  <a:schemeClr val="tx1"/>
                </a:solidFill>
                <a:effectLst/>
                <a:latin typeface="+mn-lt"/>
                <a:ea typeface="+mn-ea"/>
                <a:cs typeface="+mn-cs"/>
              </a:rPr>
              <a:t>Objectives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group will link to the overarching objectives of the relevant Trust Board/Hospital Prevention Group and provide assurance to the Group that the following objectives are addressed:</a:t>
            </a:r>
          </a:p>
          <a:p>
            <a:pPr lvl="0"/>
            <a:r>
              <a:rPr lang="en-GB" sz="1200" kern="1200" dirty="0">
                <a:solidFill>
                  <a:schemeClr val="tx1"/>
                </a:solidFill>
                <a:effectLst/>
                <a:latin typeface="+mn-lt"/>
                <a:ea typeface="+mn-ea"/>
                <a:cs typeface="+mn-cs"/>
              </a:rPr>
              <a:t>To provide strong leadership and management support to support the implementation of the Trusts Smoke free policy and the NHS Long Term Plan Treating Tobacco Dependency commitments</a:t>
            </a:r>
          </a:p>
          <a:p>
            <a:pPr lvl="0"/>
            <a:r>
              <a:rPr lang="en-GB" sz="1200" kern="1200" dirty="0">
                <a:solidFill>
                  <a:schemeClr val="tx1"/>
                </a:solidFill>
                <a:effectLst/>
                <a:latin typeface="+mn-lt"/>
                <a:ea typeface="+mn-ea"/>
                <a:cs typeface="+mn-cs"/>
              </a:rPr>
              <a:t>Provide a forum for raising and addressing issues arising from smoke free sites and harm reduction</a:t>
            </a:r>
          </a:p>
          <a:p>
            <a:pPr lvl="0"/>
            <a:r>
              <a:rPr lang="en-GB" sz="1200" kern="1200" dirty="0">
                <a:solidFill>
                  <a:schemeClr val="tx1"/>
                </a:solidFill>
                <a:effectLst/>
                <a:latin typeface="+mn-lt"/>
                <a:ea typeface="+mn-ea"/>
                <a:cs typeface="+mn-cs"/>
              </a:rPr>
              <a:t>Ensure compliance with NICE Guidance PH48 and other national guidance</a:t>
            </a:r>
          </a:p>
          <a:p>
            <a:pPr lvl="0"/>
            <a:r>
              <a:rPr lang="en-GB" sz="1200" kern="1200" dirty="0">
                <a:solidFill>
                  <a:schemeClr val="tx1"/>
                </a:solidFill>
                <a:effectLst/>
                <a:latin typeface="+mn-lt"/>
                <a:ea typeface="+mn-ea"/>
                <a:cs typeface="+mn-cs"/>
              </a:rPr>
              <a:t>Establish onsite NHS treating tobacco service in line with the Smoke Free Regional Taskforce delivery models</a:t>
            </a:r>
          </a:p>
          <a:p>
            <a:pPr lvl="0"/>
            <a:r>
              <a:rPr lang="en-GB" sz="1200" kern="1200" dirty="0">
                <a:solidFill>
                  <a:schemeClr val="tx1"/>
                </a:solidFill>
                <a:effectLst/>
                <a:latin typeface="+mn-lt"/>
                <a:ea typeface="+mn-ea"/>
                <a:cs typeface="+mn-cs"/>
              </a:rPr>
              <a:t>Ensure training and support is available to enable staff to deliver smoking cessation interventions</a:t>
            </a:r>
          </a:p>
          <a:p>
            <a:pPr lvl="0"/>
            <a:r>
              <a:rPr lang="en-GB" sz="1200" kern="1200" dirty="0">
                <a:solidFill>
                  <a:schemeClr val="tx1"/>
                </a:solidFill>
                <a:effectLst/>
                <a:latin typeface="+mn-lt"/>
                <a:ea typeface="+mn-ea"/>
                <a:cs typeface="+mn-cs"/>
              </a:rPr>
              <a:t>Ensure the Trust complies with relevant legislation</a:t>
            </a:r>
          </a:p>
          <a:p>
            <a:pPr lvl="0"/>
            <a:r>
              <a:rPr lang="en-GB" sz="1200" kern="1200" dirty="0">
                <a:solidFill>
                  <a:schemeClr val="tx1"/>
                </a:solidFill>
                <a:effectLst/>
                <a:latin typeface="+mn-lt"/>
                <a:ea typeface="+mn-ea"/>
                <a:cs typeface="+mn-cs"/>
              </a:rPr>
              <a:t>Monitor changes in smoking prevalence amongst patients and staff</a:t>
            </a:r>
          </a:p>
          <a:p>
            <a:pPr lvl="0"/>
            <a:r>
              <a:rPr lang="en-GB" sz="1200" kern="1200" dirty="0">
                <a:solidFill>
                  <a:schemeClr val="tx1"/>
                </a:solidFill>
                <a:effectLst/>
                <a:latin typeface="+mn-lt"/>
                <a:ea typeface="+mn-ea"/>
                <a:cs typeface="+mn-cs"/>
              </a:rPr>
              <a:t>Monitor and manage smoking-related incidents</a:t>
            </a:r>
          </a:p>
          <a:p>
            <a:pPr lvl="0"/>
            <a:r>
              <a:rPr lang="en-GB" sz="1200" kern="1200" dirty="0">
                <a:solidFill>
                  <a:schemeClr val="tx1"/>
                </a:solidFill>
                <a:effectLst/>
                <a:latin typeface="+mn-lt"/>
                <a:ea typeface="+mn-ea"/>
                <a:cs typeface="+mn-cs"/>
              </a:rPr>
              <a:t>Identify and disseminate lessons learned and good practice internally and externally</a:t>
            </a:r>
          </a:p>
          <a:p>
            <a:pPr lvl="0"/>
            <a:r>
              <a:rPr lang="en-GB" sz="1200" kern="1200" dirty="0">
                <a:solidFill>
                  <a:schemeClr val="tx1"/>
                </a:solidFill>
                <a:effectLst/>
                <a:latin typeface="+mn-lt"/>
                <a:ea typeface="+mn-ea"/>
                <a:cs typeface="+mn-cs"/>
              </a:rPr>
              <a:t>Assure the Hospital Prevention Group/Trust Board that appropriate systems and processes to achieve a ‘Smoke Free Hospital Trust’ are in place and continue to monitor these processes moving forward.</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p:txBody>
          <a:bodyPr/>
          <a:lstStyle/>
          <a:p>
            <a:fld id="{41D07DEC-148F-4F7E-B7C5-B4879B68628E}" type="slidenum">
              <a:rPr lang="en-GB" smtClean="0"/>
              <a:t>6</a:t>
            </a:fld>
            <a:endParaRPr lang="en-GB" dirty="0"/>
          </a:p>
        </p:txBody>
      </p:sp>
    </p:spTree>
    <p:extLst>
      <p:ext uri="{BB962C8B-B14F-4D97-AF65-F5344CB8AC3E}">
        <p14:creationId xmlns:p14="http://schemas.microsoft.com/office/powerpoint/2010/main" val="3622337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C4A78-AC64-4B1C-8F7A-B733746EDDE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415E08-762F-4639-8723-B7CF89092DA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3B71D9-9B13-489C-95DF-C4E729153C40}"/>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AA0AB1A4-E021-4C57-AC9A-6B75E93940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CE885A-B2D4-4909-B9C1-8BF95A0470CC}"/>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3702468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AD13-9FA4-4055-BFCD-9EBF5FEC618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B48B962-FF4D-4E3E-A619-E2CD8161D2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4D68797-48F2-4214-B4E3-DE7678B83504}"/>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A4386F56-9F95-491C-A7F5-2490682D95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C975E1-17F7-4B9C-94CD-8E5ABA57E500}"/>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3509767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5ECD88-8F43-4CEB-A8BE-24D8685E7E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5C32109-7D97-4A93-9C93-766DBD85F1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B422B4-6B5A-4FEC-9839-1FDCC0717E07}"/>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AC99F0F0-DBDC-4C92-81B5-30B2AD42A6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77AFF4-C89A-4484-9FBB-61A7E72EB685}"/>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1482122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3463729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Cover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D5BD3F4-D768-43C8-BBC2-CF998C2D522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FEF3EE83-9BB9-481D-8395-69C4DB5CDE1E}"/>
              </a:ext>
            </a:extLst>
          </p:cNvPr>
          <p:cNvSpPr>
            <a:spLocks noGrp="1"/>
          </p:cNvSpPr>
          <p:nvPr>
            <p:ph type="ctrTitle" hasCustomPrompt="1"/>
          </p:nvPr>
        </p:nvSpPr>
        <p:spPr>
          <a:xfrm>
            <a:off x="930374" y="2549668"/>
            <a:ext cx="9144000" cy="563231"/>
          </a:xfrm>
        </p:spPr>
        <p:txBody>
          <a:bodyPr anchor="t" anchorCtr="0">
            <a:spAutoFit/>
          </a:bodyPr>
          <a:lstStyle>
            <a:lvl1pPr algn="l">
              <a:defRPr sz="3400" b="1">
                <a:latin typeface="Arial" panose="020B0604020202020204" pitchFamily="34" charset="0"/>
                <a:cs typeface="Arial" panose="020B0604020202020204" pitchFamily="34" charset="0"/>
              </a:defRPr>
            </a:lvl1pPr>
          </a:lstStyle>
          <a:p>
            <a:r>
              <a:rPr lang="en-US" dirty="0"/>
              <a:t>Click to edit Presentation Heading style</a:t>
            </a:r>
            <a:endParaRPr lang="en-GB" dirty="0"/>
          </a:p>
        </p:txBody>
      </p:sp>
      <p:sp>
        <p:nvSpPr>
          <p:cNvPr id="3" name="Subtitle 2">
            <a:extLst>
              <a:ext uri="{FF2B5EF4-FFF2-40B4-BE49-F238E27FC236}">
                <a16:creationId xmlns:a16="http://schemas.microsoft.com/office/drawing/2014/main" id="{786283A4-33DB-4552-9007-D12033D1E1CF}"/>
              </a:ext>
            </a:extLst>
          </p:cNvPr>
          <p:cNvSpPr>
            <a:spLocks noGrp="1"/>
          </p:cNvSpPr>
          <p:nvPr>
            <p:ph type="subTitle" idx="1" hasCustomPrompt="1"/>
          </p:nvPr>
        </p:nvSpPr>
        <p:spPr>
          <a:xfrm>
            <a:off x="930374" y="4156220"/>
            <a:ext cx="9144000" cy="369332"/>
          </a:xfrm>
        </p:spPr>
        <p:txBody>
          <a:bodyPr>
            <a:spAutoFit/>
          </a:bodyPr>
          <a:lstStyle>
            <a:lvl1pPr marL="0" indent="0" algn="l">
              <a:buNone/>
              <a:defRPr sz="20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Presented by/Sub-heading style</a:t>
            </a:r>
            <a:endParaRPr lang="en-GB" dirty="0"/>
          </a:p>
        </p:txBody>
      </p:sp>
      <p:sp>
        <p:nvSpPr>
          <p:cNvPr id="11" name="Text Placeholder 10">
            <a:extLst>
              <a:ext uri="{FF2B5EF4-FFF2-40B4-BE49-F238E27FC236}">
                <a16:creationId xmlns:a16="http://schemas.microsoft.com/office/drawing/2014/main" id="{7AFDDB99-4A42-4713-B148-1FC5187A0930}"/>
              </a:ext>
            </a:extLst>
          </p:cNvPr>
          <p:cNvSpPr>
            <a:spLocks noGrp="1"/>
          </p:cNvSpPr>
          <p:nvPr>
            <p:ph type="body" sz="quarter" idx="13" hasCustomPrompt="1"/>
          </p:nvPr>
        </p:nvSpPr>
        <p:spPr>
          <a:xfrm>
            <a:off x="930275" y="5671367"/>
            <a:ext cx="4057650" cy="286232"/>
          </a:xfrm>
        </p:spPr>
        <p:txBody>
          <a:bodyPr anchor="b" anchorCtr="0">
            <a:sp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b="0">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Published DD Month YYYY</a:t>
            </a:r>
          </a:p>
        </p:txBody>
      </p:sp>
      <p:pic>
        <p:nvPicPr>
          <p:cNvPr id="5" name="Picture 4">
            <a:extLst>
              <a:ext uri="{FF2B5EF4-FFF2-40B4-BE49-F238E27FC236}">
                <a16:creationId xmlns:a16="http://schemas.microsoft.com/office/drawing/2014/main" id="{873076E1-79A4-46B4-8E65-9C656DB7429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37340" y="543894"/>
            <a:ext cx="1628811" cy="1056324"/>
          </a:xfrm>
          <a:prstGeom prst="rect">
            <a:avLst/>
          </a:prstGeom>
          <a:solidFill>
            <a:schemeClr val="bg1"/>
          </a:solidFill>
        </p:spPr>
      </p:pic>
    </p:spTree>
    <p:extLst>
      <p:ext uri="{BB962C8B-B14F-4D97-AF65-F5344CB8AC3E}">
        <p14:creationId xmlns:p14="http://schemas.microsoft.com/office/powerpoint/2010/main" val="35475061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4C83D81-04CB-4893-9BFB-986BF0E265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pic>
        <p:nvPicPr>
          <p:cNvPr id="10" name="Picture 9">
            <a:extLst>
              <a:ext uri="{FF2B5EF4-FFF2-40B4-BE49-F238E27FC236}">
                <a16:creationId xmlns:a16="http://schemas.microsoft.com/office/drawing/2014/main" id="{1D3C58E4-84A1-4EE7-BED2-A7D78CB7117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21E1E483-692A-4D9F-A159-C3D86A90B2D6}" type="slidenum">
              <a:rPr lang="en-GB" smtClean="0"/>
              <a:t>‹#›</a:t>
            </a:fld>
            <a:endParaRPr lang="en-GB" dirty="0"/>
          </a:p>
        </p:txBody>
      </p:sp>
    </p:spTree>
    <p:extLst>
      <p:ext uri="{BB962C8B-B14F-4D97-AF65-F5344CB8AC3E}">
        <p14:creationId xmlns:p14="http://schemas.microsoft.com/office/powerpoint/2010/main" val="524658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 No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0FCC9-C3AF-4E08-A905-07A58A845817}"/>
              </a:ext>
            </a:extLst>
          </p:cNvPr>
          <p:cNvSpPr>
            <a:spLocks noGrp="1"/>
          </p:cNvSpPr>
          <p:nvPr>
            <p:ph type="title"/>
          </p:nvPr>
        </p:nvSpPr>
        <p:spPr>
          <a:xfrm>
            <a:off x="360000" y="360000"/>
            <a:ext cx="11446163" cy="844839"/>
          </a:xfrm>
        </p:spPr>
        <p:txBody>
          <a:bodyPr anchor="t" anchorCtr="0">
            <a:normAutofit/>
          </a:bodyPr>
          <a:lstStyle>
            <a:lvl1pPr>
              <a:defRPr lang="en-GB" sz="3200" b="1" kern="1200" dirty="0">
                <a:solidFill>
                  <a:schemeClr val="tx1"/>
                </a:solidFill>
                <a:latin typeface="+mj-lt"/>
                <a:ea typeface="+mj-ea"/>
                <a:cs typeface="+mj-cs"/>
              </a:defRPr>
            </a:lvl1p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E93FDBA4-4D5B-4377-BB63-5EFB26E87BF2}"/>
              </a:ext>
            </a:extLst>
          </p:cNvPr>
          <p:cNvSpPr>
            <a:spLocks noGrp="1"/>
          </p:cNvSpPr>
          <p:nvPr>
            <p:ph idx="1" hasCustomPrompt="1"/>
          </p:nvPr>
        </p:nvSpPr>
        <p:spPr>
          <a:xfrm>
            <a:off x="359999" y="1440000"/>
            <a:ext cx="11446163" cy="4351338"/>
          </a:xfrm>
        </p:spPr>
        <p:txBody>
          <a:bodyPr/>
          <a:lstStyle>
            <a:lvl1pPr marL="0" indent="0">
              <a:spcBef>
                <a:spcPts val="0"/>
              </a:spcBef>
              <a:spcAft>
                <a:spcPts val="1200"/>
              </a:spcAft>
              <a:buNone/>
              <a:defRPr lang="en-US" sz="2100" b="1" kern="1200" dirty="0">
                <a:solidFill>
                  <a:schemeClr val="tx1"/>
                </a:solidFill>
                <a:latin typeface="+mn-lt"/>
                <a:ea typeface="+mn-ea"/>
                <a:cs typeface="+mn-cs"/>
              </a:defRPr>
            </a:lvl1pPr>
            <a:lvl2pPr marL="0" indent="0">
              <a:spcBef>
                <a:spcPts val="0"/>
              </a:spcBef>
              <a:spcAft>
                <a:spcPts val="600"/>
              </a:spcAft>
              <a:buNone/>
              <a:defRPr lang="en-US" sz="1600" b="1" kern="1200" dirty="0">
                <a:solidFill>
                  <a:schemeClr val="tx1"/>
                </a:solidFill>
                <a:latin typeface="+mn-lt"/>
                <a:ea typeface="+mn-ea"/>
                <a:cs typeface="+mn-cs"/>
              </a:defRPr>
            </a:lvl2pPr>
            <a:lvl3pPr marL="0" indent="0">
              <a:lnSpc>
                <a:spcPct val="90000"/>
              </a:lnSpc>
              <a:spcBef>
                <a:spcPts val="0"/>
              </a:spcBef>
              <a:spcAft>
                <a:spcPts val="600"/>
              </a:spcAft>
              <a:buNone/>
              <a:defRPr lang="en-US" sz="1600" kern="1200" dirty="0">
                <a:solidFill>
                  <a:schemeClr val="tx1"/>
                </a:solidFill>
                <a:latin typeface="+mn-lt"/>
                <a:ea typeface="+mn-ea"/>
                <a:cs typeface="+mn-cs"/>
              </a:defRPr>
            </a:lvl3pPr>
            <a:lvl4pPr marL="0" indent="-228600">
              <a:defRPr lang="en-US" sz="1600" kern="1200" dirty="0">
                <a:solidFill>
                  <a:schemeClr val="tx1"/>
                </a:solidFill>
                <a:latin typeface="+mn-lt"/>
                <a:ea typeface="+mn-ea"/>
                <a:cs typeface="+mn-cs"/>
              </a:defRPr>
            </a:lvl4pPr>
            <a:lvl5pPr marL="460800" indent="-228600">
              <a:defRPr lang="en-GB" sz="1600" kern="1200" dirty="0">
                <a:solidFill>
                  <a:schemeClr val="tx1"/>
                </a:solidFill>
                <a:latin typeface="+mn-lt"/>
                <a:ea typeface="+mn-ea"/>
                <a:cs typeface="+mn-cs"/>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5EDE29FC-0AE3-49EE-B903-BD5846EC98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6BF60EB-FBD0-41A4-B8B2-4945FC5CCAF7}"/>
              </a:ext>
            </a:extLst>
          </p:cNvPr>
          <p:cNvSpPr>
            <a:spLocks noGrp="1"/>
          </p:cNvSpPr>
          <p:nvPr>
            <p:ph type="sldNum" sz="quarter" idx="12"/>
          </p:nvPr>
        </p:nvSpPr>
        <p:spPr/>
        <p:txBody>
          <a:bodyPr/>
          <a:lstStyle/>
          <a:p>
            <a:fld id="{21E1E483-692A-4D9F-A159-C3D86A90B2D6}" type="slidenum">
              <a:rPr lang="en-GB" smtClean="0"/>
              <a:t>‹#›</a:t>
            </a:fld>
            <a:endParaRPr lang="en-GB" dirty="0"/>
          </a:p>
        </p:txBody>
      </p:sp>
    </p:spTree>
    <p:extLst>
      <p:ext uri="{BB962C8B-B14F-4D97-AF65-F5344CB8AC3E}">
        <p14:creationId xmlns:p14="http://schemas.microsoft.com/office/powerpoint/2010/main" val="29907998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BA56A6B2-45CE-47D3-ADDB-BD31EA1119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83535" cy="6857999"/>
          </a:xfrm>
          <a:prstGeom prst="rect">
            <a:avLst/>
          </a:prstGeom>
        </p:spPr>
      </p:pic>
      <p:sp>
        <p:nvSpPr>
          <p:cNvPr id="2" name="Title 1">
            <a:extLst>
              <a:ext uri="{FF2B5EF4-FFF2-40B4-BE49-F238E27FC236}">
                <a16:creationId xmlns:a16="http://schemas.microsoft.com/office/drawing/2014/main" id="{0ED93AC6-2F50-4B91-B6DD-840E6B04BBBF}"/>
              </a:ext>
            </a:extLst>
          </p:cNvPr>
          <p:cNvSpPr>
            <a:spLocks noGrp="1"/>
          </p:cNvSpPr>
          <p:nvPr>
            <p:ph type="title" hasCustomPrompt="1"/>
          </p:nvPr>
        </p:nvSpPr>
        <p:spPr>
          <a:xfrm>
            <a:off x="831850" y="2587192"/>
            <a:ext cx="10515600" cy="590931"/>
          </a:xfrm>
        </p:spPr>
        <p:txBody>
          <a:bodyPr anchor="t" anchorCtr="0">
            <a:spAutoFit/>
          </a:bodyPr>
          <a:lstStyle>
            <a:lvl1pPr>
              <a:defRPr sz="3600" b="1"/>
            </a:lvl1pPr>
          </a:lstStyle>
          <a:p>
            <a:r>
              <a:rPr lang="en-US" dirty="0"/>
              <a:t>Section heading</a:t>
            </a:r>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831850" y="3789940"/>
            <a:ext cx="10515600" cy="369332"/>
          </a:xfrm>
        </p:spPr>
        <p:txBody>
          <a:bodyPr>
            <a:spAutoFit/>
          </a:bodyPr>
          <a:lstStyle>
            <a:lvl1pPr marL="0" indent="0">
              <a:buNone/>
              <a:defRPr sz="2000" b="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Sub-heading</a:t>
            </a:r>
          </a:p>
        </p:txBody>
      </p:sp>
    </p:spTree>
    <p:extLst>
      <p:ext uri="{BB962C8B-B14F-4D97-AF65-F5344CB8AC3E}">
        <p14:creationId xmlns:p14="http://schemas.microsoft.com/office/powerpoint/2010/main" val="22235844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adline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041E873-0E11-44B1-8E1D-3939D1CB99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10" name="AutoShape 3">
            <a:extLst>
              <a:ext uri="{FF2B5EF4-FFF2-40B4-BE49-F238E27FC236}">
                <a16:creationId xmlns:a16="http://schemas.microsoft.com/office/drawing/2014/main" id="{4FAAD646-2462-41CA-AE4B-76753CEDFF52}"/>
              </a:ext>
            </a:extLst>
          </p:cNvPr>
          <p:cNvSpPr>
            <a:spLocks noChangeAspect="1" noChangeArrowheads="1" noTextEdit="1"/>
          </p:cNvSpPr>
          <p:nvPr/>
        </p:nvSpPr>
        <p:spPr bwMode="auto">
          <a:xfrm>
            <a:off x="0" y="0"/>
            <a:ext cx="12150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3" name="Text Placeholder 2">
            <a:extLst>
              <a:ext uri="{FF2B5EF4-FFF2-40B4-BE49-F238E27FC236}">
                <a16:creationId xmlns:a16="http://schemas.microsoft.com/office/drawing/2014/main" id="{2EA3EC35-1DF4-42E8-843A-F1C2835A2218}"/>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
        <p:nvSpPr>
          <p:cNvPr id="5" name="Footer Placeholder 4">
            <a:extLst>
              <a:ext uri="{FF2B5EF4-FFF2-40B4-BE49-F238E27FC236}">
                <a16:creationId xmlns:a16="http://schemas.microsoft.com/office/drawing/2014/main" id="{3939CF87-BF69-4238-8BAD-CEB980FB9F8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CE01D87-EBA9-4116-8E30-46E256527195}"/>
              </a:ext>
            </a:extLst>
          </p:cNvPr>
          <p:cNvSpPr>
            <a:spLocks noGrp="1"/>
          </p:cNvSpPr>
          <p:nvPr>
            <p:ph type="sldNum" sz="quarter" idx="12"/>
          </p:nvPr>
        </p:nvSpPr>
        <p:spPr/>
        <p:txBody>
          <a:bodyPr/>
          <a:lstStyle/>
          <a:p>
            <a:fld id="{21E1E483-692A-4D9F-A159-C3D86A90B2D6}" type="slidenum">
              <a:rPr lang="en-GB" smtClean="0"/>
              <a:t>‹#›</a:t>
            </a:fld>
            <a:endParaRPr lang="en-GB" dirty="0"/>
          </a:p>
        </p:txBody>
      </p:sp>
      <p:sp>
        <p:nvSpPr>
          <p:cNvPr id="9" name="Rectangle: Diagonal Corners Rounded 8">
            <a:extLst>
              <a:ext uri="{FF2B5EF4-FFF2-40B4-BE49-F238E27FC236}">
                <a16:creationId xmlns:a16="http://schemas.microsoft.com/office/drawing/2014/main" id="{9C8A0FD4-F699-4BB5-A3C8-3A511F41233C}"/>
              </a:ext>
            </a:extLst>
          </p:cNvPr>
          <p:cNvSpPr/>
          <p:nvPr/>
        </p:nvSpPr>
        <p:spPr>
          <a:xfrm flipH="1">
            <a:off x="543561" y="553338"/>
            <a:ext cx="11095443" cy="5390262"/>
          </a:xfrm>
          <a:prstGeom prst="round2DiagRect">
            <a:avLst/>
          </a:prstGeom>
          <a:noFill/>
          <a:ln w="2286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pic>
        <p:nvPicPr>
          <p:cNvPr id="8" name="Picture 7">
            <a:extLst>
              <a:ext uri="{FF2B5EF4-FFF2-40B4-BE49-F238E27FC236}">
                <a16:creationId xmlns:a16="http://schemas.microsoft.com/office/drawing/2014/main" id="{24271249-A6E6-4E1D-BF38-9B55039C067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3753694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CCFA8AA-1F36-4E3C-977C-A7C918EE02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8982F404-A628-4163-A67A-017625A1F1C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66CC20F-2520-4988-AFE4-EBE97F23EF9C}"/>
              </a:ext>
            </a:extLst>
          </p:cNvPr>
          <p:cNvSpPr>
            <a:spLocks noGrp="1"/>
          </p:cNvSpPr>
          <p:nvPr>
            <p:ph sz="half" idx="1" hasCustomPrompt="1"/>
          </p:nvPr>
        </p:nvSpPr>
        <p:spPr>
          <a:xfrm>
            <a:off x="360000"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4" name="Content Placeholder 3">
            <a:extLst>
              <a:ext uri="{FF2B5EF4-FFF2-40B4-BE49-F238E27FC236}">
                <a16:creationId xmlns:a16="http://schemas.microsoft.com/office/drawing/2014/main" id="{2ABA3220-04BF-4C22-9F1D-EA71CB2E4D12}"/>
              </a:ext>
            </a:extLst>
          </p:cNvPr>
          <p:cNvSpPr>
            <a:spLocks noGrp="1"/>
          </p:cNvSpPr>
          <p:nvPr>
            <p:ph sz="half" idx="2" hasCustomPrompt="1"/>
          </p:nvPr>
        </p:nvSpPr>
        <p:spPr>
          <a:xfrm>
            <a:off x="6224072" y="1440000"/>
            <a:ext cx="5580000" cy="47114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a:defRPr lang="en-US" sz="1600" b="1" kern="1200" dirty="0" smtClean="0">
                <a:solidFill>
                  <a:schemeClr val="tx1"/>
                </a:solidFill>
                <a:latin typeface="+mn-lt"/>
                <a:ea typeface="+mn-ea"/>
                <a:cs typeface="+mn-cs"/>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6" name="Footer Placeholder 5">
            <a:extLst>
              <a:ext uri="{FF2B5EF4-FFF2-40B4-BE49-F238E27FC236}">
                <a16:creationId xmlns:a16="http://schemas.microsoft.com/office/drawing/2014/main" id="{D69C2192-61D5-4EB8-AAF7-C62287CE3ED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AE3B638-8AEF-4744-AF26-A06733AEBCD1}"/>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9" name="Picture 8">
            <a:extLst>
              <a:ext uri="{FF2B5EF4-FFF2-40B4-BE49-F238E27FC236}">
                <a16:creationId xmlns:a16="http://schemas.microsoft.com/office/drawing/2014/main" id="{BCB9B26A-6FAE-4CD8-BB5B-6DDE25F439E9}"/>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38221869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D3238306-4959-4D7E-824A-5FCB2D3855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3F56CF47-9317-4BCB-B768-6FAFA244E835}"/>
              </a:ext>
            </a:extLst>
          </p:cNvPr>
          <p:cNvSpPr>
            <a:spLocks noGrp="1"/>
          </p:cNvSpPr>
          <p:nvPr>
            <p:ph type="title"/>
          </p:nvPr>
        </p:nvSpPr>
        <p:spPr>
          <a:xfrm>
            <a:off x="360000" y="360000"/>
            <a:ext cx="11444072" cy="904436"/>
          </a:xfrm>
        </p:spPr>
        <p:txBody>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28EE0031-2A64-4B9F-9549-581805ECA54B}"/>
              </a:ext>
            </a:extLst>
          </p:cNvPr>
          <p:cNvSpPr>
            <a:spLocks noGrp="1"/>
          </p:cNvSpPr>
          <p:nvPr>
            <p:ph type="body" idx="1"/>
          </p:nvPr>
        </p:nvSpPr>
        <p:spPr>
          <a:xfrm>
            <a:off x="368514"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50C07EE-CCB7-404E-8CA0-28E7EADD4352}"/>
              </a:ext>
            </a:extLst>
          </p:cNvPr>
          <p:cNvSpPr>
            <a:spLocks noGrp="1"/>
          </p:cNvSpPr>
          <p:nvPr>
            <p:ph sz="half" idx="2" hasCustomPrompt="1"/>
          </p:nvPr>
        </p:nvSpPr>
        <p:spPr>
          <a:xfrm>
            <a:off x="368514"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Text Placeholder 4">
            <a:extLst>
              <a:ext uri="{FF2B5EF4-FFF2-40B4-BE49-F238E27FC236}">
                <a16:creationId xmlns:a16="http://schemas.microsoft.com/office/drawing/2014/main" id="{164D9511-94F7-4D8A-B308-9F45F8C31020}"/>
              </a:ext>
            </a:extLst>
          </p:cNvPr>
          <p:cNvSpPr>
            <a:spLocks noGrp="1"/>
          </p:cNvSpPr>
          <p:nvPr>
            <p:ph type="body" sz="quarter" idx="3"/>
          </p:nvPr>
        </p:nvSpPr>
        <p:spPr>
          <a:xfrm>
            <a:off x="6224072" y="1440000"/>
            <a:ext cx="5580000" cy="823912"/>
          </a:xfr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4B37DB-BE92-439C-B307-B67909DBB68B}"/>
              </a:ext>
            </a:extLst>
          </p:cNvPr>
          <p:cNvSpPr>
            <a:spLocks noGrp="1"/>
          </p:cNvSpPr>
          <p:nvPr>
            <p:ph sz="quarter" idx="4" hasCustomPrompt="1"/>
          </p:nvPr>
        </p:nvSpPr>
        <p:spPr>
          <a:xfrm>
            <a:off x="6224072" y="1980000"/>
            <a:ext cx="5580000" cy="3968218"/>
          </a:xfrm>
        </p:spPr>
        <p:txBody>
          <a:bodyPr/>
          <a:lstStyle>
            <a:lvl1pPr marL="0" indent="0" algn="l" defTabSz="914400" rtl="0" eaLnBrk="1" latinLnBrk="0" hangingPunct="1">
              <a:lnSpc>
                <a:spcPct val="90000"/>
              </a:lnSpc>
              <a:spcBef>
                <a:spcPts val="0"/>
              </a:spcBef>
              <a:spcAft>
                <a:spcPts val="1200"/>
              </a:spcAft>
              <a:buFont typeface="Arial" panose="020B0604020202020204" pitchFamily="34" charset="0"/>
              <a:buNone/>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a:lvl2pPr>
            <a:lvl3pPr marL="0" indent="0" algn="l" defTabSz="914400" rtl="0" eaLnBrk="1" latinLnBrk="0" hangingPunct="1">
              <a:lnSpc>
                <a:spcPct val="90000"/>
              </a:lnSpc>
              <a:spcBef>
                <a:spcPts val="0"/>
              </a:spcBef>
              <a:spcAft>
                <a:spcPts val="600"/>
              </a:spcAft>
              <a:buFont typeface="Arial" panose="020B0604020202020204" pitchFamily="34" charset="0"/>
              <a:buNone/>
              <a:defRPr/>
            </a:lvl3pPr>
            <a:lvl4pPr marL="0" indent="-228600" algn="l" defTabSz="914400" rtl="0" eaLnBrk="1" latinLnBrk="0" hangingPunct="1">
              <a:lnSpc>
                <a:spcPct val="90000"/>
              </a:lnSpc>
              <a:spcBef>
                <a:spcPts val="500"/>
              </a:spcBef>
              <a:buFont typeface="Arial" panose="020B0604020202020204" pitchFamily="34" charset="0"/>
              <a:buChar char="•"/>
              <a:defRPr/>
            </a:lvl4pPr>
            <a:lvl5pPr marL="460800" indent="-228600" algn="l" defTabSz="914400" rtl="0" eaLnBrk="1" latinLnBrk="0" hangingPunct="1">
              <a:lnSpc>
                <a:spcPct val="90000"/>
              </a:lnSpc>
              <a:spcBef>
                <a:spcPts val="500"/>
              </a:spcBef>
              <a:buFont typeface="Arial" panose="020B0604020202020204" pitchFamily="34" charset="0"/>
              <a:buChar char="•"/>
              <a:defRPr/>
            </a:lvl5p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8" name="Footer Placeholder 7">
            <a:extLst>
              <a:ext uri="{FF2B5EF4-FFF2-40B4-BE49-F238E27FC236}">
                <a16:creationId xmlns:a16="http://schemas.microsoft.com/office/drawing/2014/main" id="{BF22FB8E-C592-4C15-8B2B-5B8ADAC8C7D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AC3D43E-BF05-4A08-83EC-42885B455129}"/>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11" name="Picture 10">
            <a:extLst>
              <a:ext uri="{FF2B5EF4-FFF2-40B4-BE49-F238E27FC236}">
                <a16:creationId xmlns:a16="http://schemas.microsoft.com/office/drawing/2014/main" id="{6BDEC63E-2A54-43A9-B167-8E8069CE003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833666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1776D-4227-426A-B207-6B2AC6C773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696967-83E5-4428-8C77-8CC40E65087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D499F5-AB6E-476D-BB8F-0A55090E6EE3}"/>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0D17D79A-D90E-407F-B1F4-65B64E9C7B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D9CC2-F0FC-4BDC-9A07-335BA526F2E5}"/>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6651174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5ED54B9-F2A7-4FFF-9D77-5DA942986D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462557C2-113E-4A34-8911-A50E353E9CE5}"/>
              </a:ext>
            </a:extLst>
          </p:cNvPr>
          <p:cNvSpPr>
            <a:spLocks noGrp="1"/>
          </p:cNvSpPr>
          <p:nvPr>
            <p:ph type="title"/>
          </p:nvPr>
        </p:nvSpPr>
        <p:spPr/>
        <p:txBody>
          <a:bodyPr/>
          <a:lstStyle/>
          <a:p>
            <a:r>
              <a:rPr lang="en-US"/>
              <a:t>Click to edit Master title style</a:t>
            </a:r>
            <a:endParaRPr lang="en-GB"/>
          </a:p>
        </p:txBody>
      </p:sp>
      <p:sp>
        <p:nvSpPr>
          <p:cNvPr id="4" name="Footer Placeholder 3">
            <a:extLst>
              <a:ext uri="{FF2B5EF4-FFF2-40B4-BE49-F238E27FC236}">
                <a16:creationId xmlns:a16="http://schemas.microsoft.com/office/drawing/2014/main" id="{4BFBCE85-97F0-4F9A-BD88-99ECA8B51C8B}"/>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1D4E44F-BFBB-4DDD-863B-D41AF6EB9041}"/>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7" name="Picture 6">
            <a:extLst>
              <a:ext uri="{FF2B5EF4-FFF2-40B4-BE49-F238E27FC236}">
                <a16:creationId xmlns:a16="http://schemas.microsoft.com/office/drawing/2014/main" id="{D24786D0-5809-43D2-B13B-E5FA451081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3706358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0946B4A-3069-4ED3-99CC-607B68B7BC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3" name="Footer Placeholder 2">
            <a:extLst>
              <a:ext uri="{FF2B5EF4-FFF2-40B4-BE49-F238E27FC236}">
                <a16:creationId xmlns:a16="http://schemas.microsoft.com/office/drawing/2014/main" id="{2383A5B5-FA1A-41C9-AE10-1940D02DA529}"/>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270FA1E2-41C9-4717-9C40-A65437125E44}"/>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6" name="Picture 5">
            <a:extLst>
              <a:ext uri="{FF2B5EF4-FFF2-40B4-BE49-F238E27FC236}">
                <a16:creationId xmlns:a16="http://schemas.microsoft.com/office/drawing/2014/main" id="{9ED1185A-5D30-4C4F-8D3F-9422ECD8DF1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2893561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3CCBF63-BE77-47F7-BC2C-2060A83C7E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9BD00B1E-7CC5-4A29-9FDA-CA9B202B5FC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EA8D207-F256-473F-8ACD-7992ADD82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49864E7-4D70-4211-A41C-CD2456D5D5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B64C231D-00C0-4BA4-8EC1-A2C808CE32D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9A8E4A4-9320-483B-B798-ADCC1CC29F5B}"/>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9" name="Picture 8">
            <a:extLst>
              <a:ext uri="{FF2B5EF4-FFF2-40B4-BE49-F238E27FC236}">
                <a16:creationId xmlns:a16="http://schemas.microsoft.com/office/drawing/2014/main" id="{BA01495D-38F5-45F5-8260-AF9650168DAB}"/>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41789254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3104CED-FCA3-43E9-B6F2-789E2D8FB3A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2B846B65-0149-4100-B804-D2C789D96D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246C89B-BCF7-4515-83E9-A3C71E9652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GB" dirty="0"/>
          </a:p>
        </p:txBody>
      </p:sp>
      <p:sp>
        <p:nvSpPr>
          <p:cNvPr id="4" name="Text Placeholder 3">
            <a:extLst>
              <a:ext uri="{FF2B5EF4-FFF2-40B4-BE49-F238E27FC236}">
                <a16:creationId xmlns:a16="http://schemas.microsoft.com/office/drawing/2014/main" id="{D143B3E4-DD4B-4F60-B675-7EE726FC7D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605A4386-6EBC-49F7-B127-B0EBBFF212D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302BCA2-9676-4B81-BB26-14FE059270C7}"/>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9" name="Picture 8">
            <a:extLst>
              <a:ext uri="{FF2B5EF4-FFF2-40B4-BE49-F238E27FC236}">
                <a16:creationId xmlns:a16="http://schemas.microsoft.com/office/drawing/2014/main" id="{76896919-0EAE-4945-AFCE-CD010C6901BC}"/>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8810115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8C2908A-0CFB-4A42-876D-A00D9532EE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Title 1">
            <a:extLst>
              <a:ext uri="{FF2B5EF4-FFF2-40B4-BE49-F238E27FC236}">
                <a16:creationId xmlns:a16="http://schemas.microsoft.com/office/drawing/2014/main" id="{75CF6847-70BD-4D90-B4D7-F865C7C9D91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9C9E28C-4E16-4B39-B317-EACADEF6074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AC158A1F-8F81-4146-95DA-CEF409E4CE1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8FB3909-B62E-4B51-9259-87A8A02A1010}"/>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8" name="Picture 7">
            <a:extLst>
              <a:ext uri="{FF2B5EF4-FFF2-40B4-BE49-F238E27FC236}">
                <a16:creationId xmlns:a16="http://schemas.microsoft.com/office/drawing/2014/main" id="{CAF3E44F-BB29-42BE-9059-C32004F90EAC}"/>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15637537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42DCAB3-0E0A-4629-AB94-975F98601F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3537" cy="6857999"/>
          </a:xfrm>
          <a:prstGeom prst="rect">
            <a:avLst/>
          </a:prstGeom>
        </p:spPr>
      </p:pic>
      <p:sp>
        <p:nvSpPr>
          <p:cNvPr id="2" name="Vertical Title 1">
            <a:extLst>
              <a:ext uri="{FF2B5EF4-FFF2-40B4-BE49-F238E27FC236}">
                <a16:creationId xmlns:a16="http://schemas.microsoft.com/office/drawing/2014/main" id="{C3E0E009-FA67-4DB0-9941-4B016B54046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6841E8-6B80-423A-957E-5BF4233842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a16="http://schemas.microsoft.com/office/drawing/2014/main" id="{40EBF63B-FEF9-4C03-9300-380CF7AC077A}"/>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613D3F4-F8DF-4316-93E5-D3A857F77CFE}"/>
              </a:ext>
            </a:extLst>
          </p:cNvPr>
          <p:cNvSpPr>
            <a:spLocks noGrp="1"/>
          </p:cNvSpPr>
          <p:nvPr>
            <p:ph type="sldNum" sz="quarter" idx="12"/>
          </p:nvPr>
        </p:nvSpPr>
        <p:spPr/>
        <p:txBody>
          <a:bodyPr/>
          <a:lstStyle/>
          <a:p>
            <a:fld id="{21E1E483-692A-4D9F-A159-C3D86A90B2D6}" type="slidenum">
              <a:rPr lang="en-GB" smtClean="0"/>
              <a:t>‹#›</a:t>
            </a:fld>
            <a:endParaRPr lang="en-GB" dirty="0"/>
          </a:p>
        </p:txBody>
      </p:sp>
      <p:pic>
        <p:nvPicPr>
          <p:cNvPr id="8" name="Picture 7">
            <a:extLst>
              <a:ext uri="{FF2B5EF4-FFF2-40B4-BE49-F238E27FC236}">
                <a16:creationId xmlns:a16="http://schemas.microsoft.com/office/drawing/2014/main" id="{C52B163B-D380-420A-B774-484E5F4A06E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41538" y="6451621"/>
            <a:ext cx="3867950" cy="253721"/>
          </a:xfrm>
          <a:prstGeom prst="rect">
            <a:avLst/>
          </a:prstGeom>
          <a:solidFill>
            <a:schemeClr val="bg1"/>
          </a:solidFill>
        </p:spPr>
      </p:pic>
    </p:spTree>
    <p:extLst>
      <p:ext uri="{BB962C8B-B14F-4D97-AF65-F5344CB8AC3E}">
        <p14:creationId xmlns:p14="http://schemas.microsoft.com/office/powerpoint/2010/main" val="48608271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1DCB-8595-466D-91F9-A3A35B4C0BDA}"/>
              </a:ext>
            </a:extLst>
          </p:cNvPr>
          <p:cNvSpPr>
            <a:spLocks noGrp="1"/>
          </p:cNvSpPr>
          <p:nvPr>
            <p:ph type="title"/>
          </p:nvPr>
        </p:nvSpPr>
        <p:spPr/>
        <p:txBody>
          <a:bodyPr/>
          <a:lstStyle/>
          <a:p>
            <a:r>
              <a:rPr lang="en-US"/>
              <a:t>Click to edit Master title style</a:t>
            </a:r>
            <a:endParaRPr lang="en-GB"/>
          </a:p>
        </p:txBody>
      </p:sp>
      <p:sp>
        <p:nvSpPr>
          <p:cNvPr id="3" name="Footer Placeholder 2">
            <a:extLst>
              <a:ext uri="{FF2B5EF4-FFF2-40B4-BE49-F238E27FC236}">
                <a16:creationId xmlns:a16="http://schemas.microsoft.com/office/drawing/2014/main" id="{D6172557-3AB6-4C0C-B165-4709B366FBCA}"/>
              </a:ext>
            </a:extLst>
          </p:cNvPr>
          <p:cNvSpPr>
            <a:spLocks noGrp="1"/>
          </p:cNvSpPr>
          <p:nvPr>
            <p:ph type="ftr" sz="quarter" idx="10"/>
          </p:nvPr>
        </p:nvSpPr>
        <p:spPr/>
        <p:txBody>
          <a:bodyPr/>
          <a:lstStyle/>
          <a:p>
            <a:endParaRPr lang="en-GB" dirty="0"/>
          </a:p>
        </p:txBody>
      </p:sp>
      <p:sp>
        <p:nvSpPr>
          <p:cNvPr id="4" name="Slide Number Placeholder 3">
            <a:extLst>
              <a:ext uri="{FF2B5EF4-FFF2-40B4-BE49-F238E27FC236}">
                <a16:creationId xmlns:a16="http://schemas.microsoft.com/office/drawing/2014/main" id="{E8328C0B-08E4-4375-BF6C-4AD2EA212295}"/>
              </a:ext>
            </a:extLst>
          </p:cNvPr>
          <p:cNvSpPr>
            <a:spLocks noGrp="1"/>
          </p:cNvSpPr>
          <p:nvPr>
            <p:ph type="sldNum" sz="quarter" idx="11"/>
          </p:nvPr>
        </p:nvSpPr>
        <p:spPr/>
        <p:txBody>
          <a:bodyPr/>
          <a:lstStyle/>
          <a:p>
            <a:fld id="{21E1E483-692A-4D9F-A159-C3D86A90B2D6}" type="slidenum">
              <a:rPr lang="en-GB" smtClean="0"/>
              <a:t>‹#›</a:t>
            </a:fld>
            <a:endParaRPr lang="en-GB" dirty="0"/>
          </a:p>
        </p:txBody>
      </p:sp>
    </p:spTree>
    <p:extLst>
      <p:ext uri="{BB962C8B-B14F-4D97-AF65-F5344CB8AC3E}">
        <p14:creationId xmlns:p14="http://schemas.microsoft.com/office/powerpoint/2010/main" val="41299269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1_Title page">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6B6993FF-005E-4D25-A3C3-E79278D0D407}"/>
              </a:ext>
            </a:extLst>
          </p:cNvPr>
          <p:cNvSpPr/>
          <p:nvPr/>
        </p:nvSpPr>
        <p:spPr>
          <a:xfrm flipV="1">
            <a:off x="522515" y="2004602"/>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pic>
        <p:nvPicPr>
          <p:cNvPr id="7" name="Picture 6">
            <a:extLst>
              <a:ext uri="{FF2B5EF4-FFF2-40B4-BE49-F238E27FC236}">
                <a16:creationId xmlns:a16="http://schemas.microsoft.com/office/drawing/2014/main" id="{3815279F-6C9F-4A37-B0A4-D9C967D104D1}"/>
              </a:ext>
            </a:extLst>
          </p:cNvPr>
          <p:cNvPicPr>
            <a:picLocks noChangeAspect="1"/>
          </p:cNvPicPr>
          <p:nvPr/>
        </p:nvPicPr>
        <p:blipFill>
          <a:blip r:embed="rId2"/>
          <a:stretch>
            <a:fillRect/>
          </a:stretch>
        </p:blipFill>
        <p:spPr>
          <a:xfrm>
            <a:off x="7784154" y="1258064"/>
            <a:ext cx="495300" cy="247650"/>
          </a:xfrm>
          <a:prstGeom prst="rect">
            <a:avLst/>
          </a:prstGeom>
        </p:spPr>
      </p:pic>
      <p:sp>
        <p:nvSpPr>
          <p:cNvPr id="9" name="Slide Number Placeholder 2">
            <a:extLst>
              <a:ext uri="{FF2B5EF4-FFF2-40B4-BE49-F238E27FC236}">
                <a16:creationId xmlns:a16="http://schemas.microsoft.com/office/drawing/2014/main" id="{459DB0EF-E50A-4A80-8617-483FDB819953}"/>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fld id="{21E1E483-692A-4D9F-A159-C3D86A90B2D6}" type="slidenum">
              <a:rPr lang="en-GB" smtClean="0"/>
              <a:t>‹#›</a:t>
            </a:fld>
            <a:endParaRPr lang="en-GB" dirty="0"/>
          </a:p>
        </p:txBody>
      </p:sp>
      <p:pic>
        <p:nvPicPr>
          <p:cNvPr id="11" name="Picture 10">
            <a:extLst>
              <a:ext uri="{FF2B5EF4-FFF2-40B4-BE49-F238E27FC236}">
                <a16:creationId xmlns:a16="http://schemas.microsoft.com/office/drawing/2014/main" id="{00BB0CF2-B423-4F3C-A587-D6AAC72112A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Tree>
    <p:extLst>
      <p:ext uri="{BB962C8B-B14F-4D97-AF65-F5344CB8AC3E}">
        <p14:creationId xmlns:p14="http://schemas.microsoft.com/office/powerpoint/2010/main" val="12542791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1_DHSC heading &amp; text">
    <p:bg>
      <p:bgPr>
        <a:solidFill>
          <a:srgbClr val="FFFBEB"/>
        </a:solidFill>
        <a:effectLst/>
      </p:bgPr>
    </p:bg>
    <p:spTree>
      <p:nvGrpSpPr>
        <p:cNvPr id="1" name=""/>
        <p:cNvGrpSpPr/>
        <p:nvPr/>
      </p:nvGrpSpPr>
      <p:grpSpPr>
        <a:xfrm>
          <a:off x="0" y="0"/>
          <a:ext cx="0" cy="0"/>
          <a:chOff x="0" y="0"/>
          <a:chExt cx="0" cy="0"/>
        </a:xfrm>
      </p:grpSpPr>
      <p:pic>
        <p:nvPicPr>
          <p:cNvPr id="11" name="Picture 8">
            <a:extLst>
              <a:ext uri="{FF2B5EF4-FFF2-40B4-BE49-F238E27FC236}">
                <a16:creationId xmlns:a16="http://schemas.microsoft.com/office/drawing/2014/main" id="{F5309773-F1F7-46DF-B2D1-D3B0BA48C821}"/>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pic>
        <p:nvPicPr>
          <p:cNvPr id="13" name="Picture 12">
            <a:extLst>
              <a:ext uri="{FF2B5EF4-FFF2-40B4-BE49-F238E27FC236}">
                <a16:creationId xmlns:a16="http://schemas.microsoft.com/office/drawing/2014/main" id="{2568871E-FF3E-4012-859D-0775661ACD3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4" name="Text Placeholder 7">
            <a:extLst>
              <a:ext uri="{FF2B5EF4-FFF2-40B4-BE49-F238E27FC236}">
                <a16:creationId xmlns:a16="http://schemas.microsoft.com/office/drawing/2014/main" id="{22432A31-4881-4C3E-94BA-A83C78268331}"/>
              </a:ext>
            </a:extLst>
          </p:cNvPr>
          <p:cNvSpPr txBox="1">
            <a:spLocks noGrp="1"/>
          </p:cNvSpPr>
          <p:nvPr>
            <p:ph type="body" sz="quarter" idx="4294967295"/>
          </p:nvPr>
        </p:nvSpPr>
        <p:spPr>
          <a:xfrm>
            <a:off x="357905" y="1204840"/>
            <a:ext cx="11446166" cy="4652238"/>
          </a:xfrm>
          <a:prstGeom prst="rect">
            <a:avLst/>
          </a:prstGeom>
          <a:noFill/>
          <a:ln>
            <a:noFill/>
          </a:ln>
        </p:spPr>
        <p:txBody>
          <a:bodyPr vert="horz" wrap="square" lIns="91440" tIns="45720" rIns="91440" bIns="45720" anchor="t" anchorCtr="0" compatLnSpc="1">
            <a:noAutofit/>
          </a:bodyPr>
          <a:lstStyle>
            <a:lvl1pPr marR="0" lvl="0"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1pPr>
            <a:lvl2pPr marR="0" lvl="1"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2pPr>
            <a:lvl3pPr marR="0" lvl="2"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3pPr>
            <a:lvl4pPr marR="0" lvl="3"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4pPr>
            <a:lvl5pPr marR="0" lvl="4" fontAlgn="auto">
              <a:spcAft>
                <a:spcPts val="0"/>
              </a:spcAft>
              <a:buSzPct val="100000"/>
              <a:buFont typeface="Arial" pitchFamily="34"/>
              <a:tabLst/>
              <a:defRPr lang="en-US" b="0" i="0" u="none" strike="noStrike" cap="none" spc="0" baseline="0">
                <a:solidFill>
                  <a:srgbClr val="000000"/>
                </a:solidFill>
                <a:uFillTx/>
                <a:latin typeface="Arial" pitchFamily="34"/>
                <a:cs typeface="Arial"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9">
            <a:extLst>
              <a:ext uri="{FF2B5EF4-FFF2-40B4-BE49-F238E27FC236}">
                <a16:creationId xmlns:a16="http://schemas.microsoft.com/office/drawing/2014/main" id="{A3035BC4-0122-426B-903F-EB53B0734363}"/>
              </a:ext>
            </a:extLst>
          </p:cNvPr>
          <p:cNvSpPr txBox="1">
            <a:spLocks noGrp="1"/>
          </p:cNvSpPr>
          <p:nvPr>
            <p:ph type="body" sz="quarter" idx="4294967295"/>
          </p:nvPr>
        </p:nvSpPr>
        <p:spPr>
          <a:xfrm>
            <a:off x="357192" y="236857"/>
            <a:ext cx="11447465" cy="904871"/>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anose="020B0604020202020204" pitchFamily="34" charset="0"/>
                <a:cs typeface="Arial" panose="020B0604020202020204" pitchFamily="34" charset="0"/>
              </a:defRPr>
            </a:lvl1pPr>
          </a:lstStyle>
          <a:p>
            <a:pPr lvl="0"/>
            <a:r>
              <a:rPr lang="en-US"/>
              <a:t>Click to edit Master text styles</a:t>
            </a:r>
          </a:p>
        </p:txBody>
      </p:sp>
      <p:sp>
        <p:nvSpPr>
          <p:cNvPr id="14" name="Footer Placeholder 1">
            <a:extLst>
              <a:ext uri="{FF2B5EF4-FFF2-40B4-BE49-F238E27FC236}">
                <a16:creationId xmlns:a16="http://schemas.microsoft.com/office/drawing/2014/main" id="{30745C10-7CAF-443D-8946-45F86F7BDB4B}"/>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endParaRPr lang="en-GB" dirty="0"/>
          </a:p>
        </p:txBody>
      </p:sp>
      <p:sp>
        <p:nvSpPr>
          <p:cNvPr id="3" name="Slide Number Placeholder 3">
            <a:extLst>
              <a:ext uri="{FF2B5EF4-FFF2-40B4-BE49-F238E27FC236}">
                <a16:creationId xmlns:a16="http://schemas.microsoft.com/office/drawing/2014/main" id="{0C1CB30E-51B9-4F8C-BC47-94116E7611F7}"/>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fld id="{21E1E483-692A-4D9F-A159-C3D86A90B2D6}" type="slidenum">
              <a:rPr lang="en-GB" smtClean="0"/>
              <a:t>‹#›</a:t>
            </a:fld>
            <a:endParaRPr lang="en-GB" dirty="0"/>
          </a:p>
        </p:txBody>
      </p:sp>
    </p:spTree>
    <p:extLst>
      <p:ext uri="{BB962C8B-B14F-4D97-AF65-F5344CB8AC3E}">
        <p14:creationId xmlns:p14="http://schemas.microsoft.com/office/powerpoint/2010/main" val="27114006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p:cSld name="1_Section break">
    <p:bg>
      <p:bgPr>
        <a:solidFill>
          <a:srgbClr val="FFFBEB"/>
        </a:solidFill>
        <a:effectLst/>
      </p:bgPr>
    </p:bg>
    <p:spTree>
      <p:nvGrpSpPr>
        <p:cNvPr id="1" name=""/>
        <p:cNvGrpSpPr/>
        <p:nvPr/>
      </p:nvGrpSpPr>
      <p:grpSpPr>
        <a:xfrm>
          <a:off x="0" y="0"/>
          <a:ext cx="0" cy="0"/>
          <a:chOff x="0" y="0"/>
          <a:chExt cx="0" cy="0"/>
        </a:xfrm>
      </p:grpSpPr>
      <p:sp>
        <p:nvSpPr>
          <p:cNvPr id="2" name="Rectangle: Diagonal Corners Rounded 4">
            <a:extLst>
              <a:ext uri="{FF2B5EF4-FFF2-40B4-BE49-F238E27FC236}">
                <a16:creationId xmlns:a16="http://schemas.microsoft.com/office/drawing/2014/main" id="{D1DBAAA7-F4B9-4A4A-81BF-531A8E1BCFED}"/>
              </a:ext>
            </a:extLst>
          </p:cNvPr>
          <p:cNvSpPr/>
          <p:nvPr/>
        </p:nvSpPr>
        <p:spPr>
          <a:xfrm flipV="1">
            <a:off x="593271" y="538836"/>
            <a:ext cx="11005453" cy="5551245"/>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3" name="Text Placeholder 8">
            <a:extLst>
              <a:ext uri="{FF2B5EF4-FFF2-40B4-BE49-F238E27FC236}">
                <a16:creationId xmlns:a16="http://schemas.microsoft.com/office/drawing/2014/main" id="{DB72D255-2FF2-4FD6-BF47-836081E54165}"/>
              </a:ext>
            </a:extLst>
          </p:cNvPr>
          <p:cNvSpPr txBox="1">
            <a:spLocks noGrp="1"/>
          </p:cNvSpPr>
          <p:nvPr>
            <p:ph type="body" sz="quarter" idx="4294967295"/>
          </p:nvPr>
        </p:nvSpPr>
        <p:spPr>
          <a:xfrm>
            <a:off x="1038474" y="2869816"/>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600" b="1" i="0" u="none" strike="noStrike" cap="none" spc="0" baseline="0">
                <a:solidFill>
                  <a:srgbClr val="000000"/>
                </a:solidFill>
                <a:uFillTx/>
                <a:latin typeface="Arial" pitchFamily="34"/>
                <a:cs typeface="Arial" pitchFamily="34"/>
              </a:defRPr>
            </a:lvl1pPr>
          </a:lstStyle>
          <a:p>
            <a:pPr lvl="0"/>
            <a:r>
              <a:rPr lang="en-US"/>
              <a:t>Click to edit Master text styles</a:t>
            </a:r>
          </a:p>
        </p:txBody>
      </p:sp>
      <p:sp>
        <p:nvSpPr>
          <p:cNvPr id="4" name="Text Placeholder 8">
            <a:extLst>
              <a:ext uri="{FF2B5EF4-FFF2-40B4-BE49-F238E27FC236}">
                <a16:creationId xmlns:a16="http://schemas.microsoft.com/office/drawing/2014/main" id="{49B5E735-5678-427C-8AFF-16F3D81FCDD9}"/>
              </a:ext>
            </a:extLst>
          </p:cNvPr>
          <p:cNvSpPr txBox="1">
            <a:spLocks noGrp="1"/>
          </p:cNvSpPr>
          <p:nvPr>
            <p:ph type="body" sz="quarter" idx="4294967295"/>
          </p:nvPr>
        </p:nvSpPr>
        <p:spPr>
          <a:xfrm>
            <a:off x="1038474" y="3717520"/>
            <a:ext cx="8743950" cy="559183"/>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b="1"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EFCB10D8-1D00-42AA-815B-0ECC5D75D7D8}"/>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71053" y="6366784"/>
            <a:ext cx="5161281" cy="338558"/>
          </a:xfrm>
          <a:prstGeom prst="rect">
            <a:avLst/>
          </a:prstGeom>
          <a:noFill/>
        </p:spPr>
      </p:pic>
      <p:sp>
        <p:nvSpPr>
          <p:cNvPr id="8" name="Footer Placeholder 1">
            <a:extLst>
              <a:ext uri="{FF2B5EF4-FFF2-40B4-BE49-F238E27FC236}">
                <a16:creationId xmlns:a16="http://schemas.microsoft.com/office/drawing/2014/main" id="{7F49E0A3-A70B-409B-870E-309C59814DD8}"/>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endParaRPr lang="en-GB" dirty="0"/>
          </a:p>
        </p:txBody>
      </p:sp>
      <p:sp>
        <p:nvSpPr>
          <p:cNvPr id="9" name="Slide Number Placeholder 2">
            <a:extLst>
              <a:ext uri="{FF2B5EF4-FFF2-40B4-BE49-F238E27FC236}">
                <a16:creationId xmlns:a16="http://schemas.microsoft.com/office/drawing/2014/main" id="{1B6AEF92-7B8A-43C0-BC19-874A70820DAF}"/>
              </a:ext>
            </a:extLst>
          </p:cNvPr>
          <p:cNvSpPr txBox="1">
            <a:spLocks noGrp="1"/>
          </p:cNvSpPr>
          <p:nvPr>
            <p:ph type="sldNum" sz="quarter" idx="8"/>
          </p:nvPr>
        </p:nvSpPr>
        <p:spPr>
          <a:xfrm>
            <a:off x="11044379" y="6425108"/>
            <a:ext cx="759692" cy="365129"/>
          </a:xfrm>
          <a:prstGeom prst="rect">
            <a:avLst/>
          </a:prstGeom>
        </p:spPr>
        <p:txBody>
          <a:bodyPr/>
          <a:lstStyle>
            <a:lvl1pPr>
              <a:defRPr/>
            </a:lvl1pPr>
          </a:lstStyle>
          <a:p>
            <a:fld id="{21E1E483-692A-4D9F-A159-C3D86A90B2D6}" type="slidenum">
              <a:rPr lang="en-GB" smtClean="0"/>
              <a:t>‹#›</a:t>
            </a:fld>
            <a:endParaRPr lang="en-GB" dirty="0"/>
          </a:p>
        </p:txBody>
      </p:sp>
    </p:spTree>
    <p:extLst>
      <p:ext uri="{BB962C8B-B14F-4D97-AF65-F5344CB8AC3E}">
        <p14:creationId xmlns:p14="http://schemas.microsoft.com/office/powerpoint/2010/main" val="2400245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6CB6-F987-4EDF-B7FD-6138FD3A33F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325ABA5-9630-420C-AD85-A062CFB05E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1E40A16-A749-4A4B-8525-DDBA4C5FA747}"/>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AA69A833-03F7-46B2-B59B-C130592CCE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3D10A5-4BCB-445F-8CB0-FA9BD4CC800D}"/>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21685683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DHSC large text ">
    <p:bg>
      <p:bgPr>
        <a:solidFill>
          <a:srgbClr val="FFFBEB"/>
        </a:solidFill>
        <a:effectLst/>
      </p:bgPr>
    </p:bg>
    <p:spTree>
      <p:nvGrpSpPr>
        <p:cNvPr id="1" name=""/>
        <p:cNvGrpSpPr/>
        <p:nvPr/>
      </p:nvGrpSpPr>
      <p:grpSpPr>
        <a:xfrm>
          <a:off x="0" y="0"/>
          <a:ext cx="0" cy="0"/>
          <a:chOff x="0" y="0"/>
          <a:chExt cx="0" cy="0"/>
        </a:xfrm>
      </p:grpSpPr>
      <p:pic>
        <p:nvPicPr>
          <p:cNvPr id="7" name="Picture 8">
            <a:extLst>
              <a:ext uri="{FF2B5EF4-FFF2-40B4-BE49-F238E27FC236}">
                <a16:creationId xmlns:a16="http://schemas.microsoft.com/office/drawing/2014/main" id="{A032D987-D47B-4682-B42F-2068EC276A2D}"/>
              </a:ext>
            </a:extLst>
          </p:cNvPr>
          <p:cNvPicPr>
            <a:picLocks noChangeAspect="1"/>
          </p:cNvPicPr>
          <p:nvPr/>
        </p:nvPicPr>
        <p:blipFill>
          <a:blip r:embed="rId2"/>
          <a:srcRect l="957" b="50000"/>
          <a:stretch>
            <a:fillRect/>
          </a:stretch>
        </p:blipFill>
        <p:spPr>
          <a:xfrm>
            <a:off x="0" y="6186162"/>
            <a:ext cx="12191996" cy="671837"/>
          </a:xfrm>
          <a:prstGeom prst="rect">
            <a:avLst/>
          </a:prstGeom>
          <a:noFill/>
          <a:ln cap="flat">
            <a:noFill/>
          </a:ln>
        </p:spPr>
      </p:pic>
      <p:sp>
        <p:nvSpPr>
          <p:cNvPr id="2" name="Rectangle: Diagonal Corners Rounded 6">
            <a:extLst>
              <a:ext uri="{FF2B5EF4-FFF2-40B4-BE49-F238E27FC236}">
                <a16:creationId xmlns:a16="http://schemas.microsoft.com/office/drawing/2014/main" id="{A1D7C8C6-18BC-486A-87AC-BCB0A6D899B6}"/>
              </a:ext>
            </a:extLst>
          </p:cNvPr>
          <p:cNvSpPr/>
          <p:nvPr/>
        </p:nvSpPr>
        <p:spPr>
          <a:xfrm flipV="1">
            <a:off x="404905" y="432602"/>
            <a:ext cx="11416146" cy="5421084"/>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4" name="Footer Placeholder 1">
            <a:extLst>
              <a:ext uri="{FF2B5EF4-FFF2-40B4-BE49-F238E27FC236}">
                <a16:creationId xmlns:a16="http://schemas.microsoft.com/office/drawing/2014/main" id="{88EC960A-7453-4E87-B8A8-C794E60E500A}"/>
              </a:ext>
            </a:extLst>
          </p:cNvPr>
          <p:cNvSpPr txBox="1">
            <a:spLocks noGrp="1"/>
          </p:cNvSpPr>
          <p:nvPr>
            <p:ph type="ftr" sz="quarter" idx="9"/>
          </p:nvPr>
        </p:nvSpPr>
        <p:spPr>
          <a:xfrm>
            <a:off x="5663732" y="6356351"/>
            <a:ext cx="5161282" cy="365129"/>
          </a:xfrm>
          <a:prstGeom prst="rect">
            <a:avLst/>
          </a:prstGeom>
        </p:spPr>
        <p:txBody>
          <a:bodyPr/>
          <a:lstStyle>
            <a:lvl1pPr algn="r">
              <a:defRPr/>
            </a:lvl1pPr>
          </a:lstStyle>
          <a:p>
            <a:endParaRPr lang="en-GB" dirty="0"/>
          </a:p>
        </p:txBody>
      </p:sp>
      <p:sp>
        <p:nvSpPr>
          <p:cNvPr id="5" name="Slide Number Placeholder 2">
            <a:extLst>
              <a:ext uri="{FF2B5EF4-FFF2-40B4-BE49-F238E27FC236}">
                <a16:creationId xmlns:a16="http://schemas.microsoft.com/office/drawing/2014/main" id="{78007425-7485-421F-8556-1610521BC3CB}"/>
              </a:ext>
            </a:extLst>
          </p:cNvPr>
          <p:cNvSpPr txBox="1">
            <a:spLocks noGrp="1"/>
          </p:cNvSpPr>
          <p:nvPr>
            <p:ph type="sldNum" sz="quarter" idx="8"/>
          </p:nvPr>
        </p:nvSpPr>
        <p:spPr>
          <a:xfrm>
            <a:off x="11044379" y="6356351"/>
            <a:ext cx="759692" cy="365129"/>
          </a:xfrm>
          <a:prstGeom prst="rect">
            <a:avLst/>
          </a:prstGeom>
        </p:spPr>
        <p:txBody>
          <a:bodyPr/>
          <a:lstStyle>
            <a:lvl1pPr>
              <a:defRPr/>
            </a:lvl1pPr>
          </a:lstStyle>
          <a:p>
            <a:fld id="{21E1E483-692A-4D9F-A159-C3D86A90B2D6}" type="slidenum">
              <a:rPr lang="en-GB" smtClean="0"/>
              <a:t>‹#›</a:t>
            </a:fld>
            <a:endParaRPr lang="en-GB" dirty="0"/>
          </a:p>
        </p:txBody>
      </p:sp>
      <p:sp>
        <p:nvSpPr>
          <p:cNvPr id="11" name="Text Placeholder 2">
            <a:extLst>
              <a:ext uri="{FF2B5EF4-FFF2-40B4-BE49-F238E27FC236}">
                <a16:creationId xmlns:a16="http://schemas.microsoft.com/office/drawing/2014/main" id="{50952F9A-BEAC-4493-AEC0-C7E834A588BC}"/>
              </a:ext>
            </a:extLst>
          </p:cNvPr>
          <p:cNvSpPr>
            <a:spLocks noGrp="1"/>
          </p:cNvSpPr>
          <p:nvPr>
            <p:ph type="body" idx="1" hasCustomPrompt="1"/>
          </p:nvPr>
        </p:nvSpPr>
        <p:spPr>
          <a:xfrm>
            <a:off x="908626" y="901414"/>
            <a:ext cx="10405919" cy="563231"/>
          </a:xfrm>
        </p:spPr>
        <p:txBody>
          <a:bodyPr>
            <a:spAutoFit/>
          </a:bodyPr>
          <a:lstStyle>
            <a:lvl1pPr marL="0" indent="0">
              <a:buNone/>
              <a:defRPr sz="3400" b="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Large text page</a:t>
            </a:r>
          </a:p>
        </p:txBody>
      </p:sp>
    </p:spTree>
    <p:extLst>
      <p:ext uri="{BB962C8B-B14F-4D97-AF65-F5344CB8AC3E}">
        <p14:creationId xmlns:p14="http://schemas.microsoft.com/office/powerpoint/2010/main" val="25752844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8_Custom Layout">
    <p:bg>
      <p:bgPr>
        <a:solidFill>
          <a:srgbClr val="FFFBEB"/>
        </a:solidFill>
        <a:effectLst/>
      </p:bgPr>
    </p:bg>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4C877D1-B81D-4713-B49F-70D1C1F643DD}"/>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522515" y="362504"/>
            <a:ext cx="1918844" cy="1244417"/>
          </a:xfrm>
          <a:prstGeom prst="rect">
            <a:avLst/>
          </a:prstGeom>
          <a:solidFill>
            <a:srgbClr val="FFFBEB"/>
          </a:solidFill>
        </p:spPr>
      </p:pic>
      <p:sp>
        <p:nvSpPr>
          <p:cNvPr id="2" name="Rectangle: Diagonal Corners Rounded 4">
            <a:extLst>
              <a:ext uri="{FF2B5EF4-FFF2-40B4-BE49-F238E27FC236}">
                <a16:creationId xmlns:a16="http://schemas.microsoft.com/office/drawing/2014/main" id="{E28E3FE4-7C0A-4AA6-AFE1-3A10239D3207}"/>
              </a:ext>
            </a:extLst>
          </p:cNvPr>
          <p:cNvSpPr/>
          <p:nvPr/>
        </p:nvSpPr>
        <p:spPr>
          <a:xfrm flipV="1">
            <a:off x="522515" y="2093379"/>
            <a:ext cx="11005453" cy="4240923"/>
          </a:xfrm>
          <a:custGeom>
            <a:avLst>
              <a:gd name="f9" fmla="val 16667"/>
              <a:gd name="f10" fmla="val 0"/>
            </a:avLst>
            <a:gdLst>
              <a:gd name="f2" fmla="val 10800000"/>
              <a:gd name="f3" fmla="val 5400000"/>
              <a:gd name="f4" fmla="val 16200000"/>
              <a:gd name="f5" fmla="val w"/>
              <a:gd name="f6" fmla="val h"/>
              <a:gd name="f7" fmla="val ss"/>
              <a:gd name="f8" fmla="val 0"/>
              <a:gd name="f9" fmla="val 16667"/>
              <a:gd name="f10" fmla="val 0"/>
              <a:gd name="f11" fmla="abs f5"/>
              <a:gd name="f12" fmla="abs f6"/>
              <a:gd name="f13" fmla="abs f7"/>
              <a:gd name="f14" fmla="val f8"/>
              <a:gd name="f15" fmla="val f9"/>
              <a:gd name="f16" fmla="val f10"/>
              <a:gd name="f17" fmla="?: f11 f5 1"/>
              <a:gd name="f18" fmla="?: f12 f6 1"/>
              <a:gd name="f19" fmla="?: f13 f7 1"/>
              <a:gd name="f20" fmla="*/ f17 1 21600"/>
              <a:gd name="f21" fmla="*/ f18 1 21600"/>
              <a:gd name="f22" fmla="*/ 21600 f17 1"/>
              <a:gd name="f23" fmla="*/ 21600 f18 1"/>
              <a:gd name="f24" fmla="min f21 f20"/>
              <a:gd name="f25" fmla="*/ f22 1 f19"/>
              <a:gd name="f26" fmla="*/ f23 1 f19"/>
              <a:gd name="f27" fmla="val f25"/>
              <a:gd name="f28" fmla="val f26"/>
              <a:gd name="f29" fmla="*/ f14 f24 1"/>
              <a:gd name="f30" fmla="+- f28 0 f14"/>
              <a:gd name="f31" fmla="+- f27 0 f14"/>
              <a:gd name="f32" fmla="*/ f27 f24 1"/>
              <a:gd name="f33" fmla="*/ f28 f24 1"/>
              <a:gd name="f34" fmla="min f31 f30"/>
              <a:gd name="f35" fmla="*/ f34 f15 1"/>
              <a:gd name="f36" fmla="*/ f34 f16 1"/>
              <a:gd name="f37" fmla="*/ f35 1 100000"/>
              <a:gd name="f38" fmla="*/ f36 1 100000"/>
              <a:gd name="f39" fmla="+- f28 0 f37"/>
              <a:gd name="f40" fmla="+- f27 0 f38"/>
              <a:gd name="f41" fmla="*/ f37 29289 1"/>
              <a:gd name="f42" fmla="*/ f38 29289 1"/>
              <a:gd name="f43" fmla="*/ f37 f24 1"/>
              <a:gd name="f44" fmla="*/ f38 f24 1"/>
              <a:gd name="f45" fmla="*/ f41 1 100000"/>
              <a:gd name="f46" fmla="*/ f42 1 100000"/>
              <a:gd name="f47" fmla="*/ f40 f24 1"/>
              <a:gd name="f48" fmla="*/ f39 f24 1"/>
              <a:gd name="f49" fmla="+- f45 0 f46"/>
              <a:gd name="f50" fmla="?: f49 f45 f46"/>
              <a:gd name="f51" fmla="+- f27 0 f50"/>
              <a:gd name="f52" fmla="+- f28 0 f50"/>
              <a:gd name="f53" fmla="*/ f50 f24 1"/>
              <a:gd name="f54" fmla="*/ f51 f24 1"/>
              <a:gd name="f55" fmla="*/ f52 f24 1"/>
            </a:gdLst>
            <a:ahLst/>
            <a:cxnLst>
              <a:cxn ang="3cd4">
                <a:pos x="hc" y="t"/>
              </a:cxn>
              <a:cxn ang="0">
                <a:pos x="r" y="vc"/>
              </a:cxn>
              <a:cxn ang="cd4">
                <a:pos x="hc" y="b"/>
              </a:cxn>
              <a:cxn ang="cd2">
                <a:pos x="l" y="vc"/>
              </a:cxn>
            </a:cxnLst>
            <a:rect l="f53" t="f53" r="f54" b="f55"/>
            <a:pathLst>
              <a:path>
                <a:moveTo>
                  <a:pt x="f43" y="f29"/>
                </a:moveTo>
                <a:lnTo>
                  <a:pt x="f47" y="f29"/>
                </a:lnTo>
                <a:arcTo wR="f44" hR="f44" stAng="f4" swAng="f3"/>
                <a:lnTo>
                  <a:pt x="f32" y="f48"/>
                </a:lnTo>
                <a:arcTo wR="f43" hR="f43" stAng="f8" swAng="f3"/>
                <a:lnTo>
                  <a:pt x="f44" y="f33"/>
                </a:lnTo>
                <a:arcTo wR="f44" hR="f44" stAng="f3" swAng="f3"/>
                <a:lnTo>
                  <a:pt x="f29" y="f43"/>
                </a:lnTo>
                <a:arcTo wR="f43" hR="f43" stAng="f2" swAng="f3"/>
                <a:close/>
              </a:path>
            </a:pathLst>
          </a:custGeom>
          <a:noFill/>
          <a:ln w="38103" cap="flat">
            <a:solidFill>
              <a:srgbClr val="00A188"/>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GB" sz="1800" b="0" i="0" u="none" strike="noStrike" kern="0" cap="none" spc="0" baseline="0" dirty="0">
              <a:solidFill>
                <a:srgbClr val="FFFFFF"/>
              </a:solidFill>
              <a:uFillTx/>
              <a:latin typeface="Arial"/>
            </a:endParaRPr>
          </a:p>
        </p:txBody>
      </p:sp>
      <p:sp>
        <p:nvSpPr>
          <p:cNvPr id="4" name="Text Placeholder 7">
            <a:extLst>
              <a:ext uri="{FF2B5EF4-FFF2-40B4-BE49-F238E27FC236}">
                <a16:creationId xmlns:a16="http://schemas.microsoft.com/office/drawing/2014/main" id="{9AD86CED-9A73-450C-A71B-47B526E2A868}"/>
              </a:ext>
            </a:extLst>
          </p:cNvPr>
          <p:cNvSpPr txBox="1">
            <a:spLocks noGrp="1"/>
          </p:cNvSpPr>
          <p:nvPr>
            <p:ph type="body" sz="quarter" idx="4294967295"/>
          </p:nvPr>
        </p:nvSpPr>
        <p:spPr>
          <a:xfrm>
            <a:off x="1044573" y="2503490"/>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3200" b="1" i="0" u="none" strike="noStrike" cap="none" spc="0" baseline="0">
                <a:solidFill>
                  <a:srgbClr val="000000"/>
                </a:solidFill>
                <a:uFillTx/>
                <a:latin typeface="Calibri"/>
              </a:defRPr>
            </a:lvl1pPr>
          </a:lstStyle>
          <a:p>
            <a:pPr lvl="0"/>
            <a:r>
              <a:rPr lang="en-US"/>
              <a:t>Click to edit Master text styles</a:t>
            </a:r>
          </a:p>
        </p:txBody>
      </p:sp>
      <p:sp>
        <p:nvSpPr>
          <p:cNvPr id="5" name="Text Placeholder 7">
            <a:extLst>
              <a:ext uri="{FF2B5EF4-FFF2-40B4-BE49-F238E27FC236}">
                <a16:creationId xmlns:a16="http://schemas.microsoft.com/office/drawing/2014/main" id="{84B16E31-4CE8-4D5F-8E29-D7D65EF70AA2}"/>
              </a:ext>
            </a:extLst>
          </p:cNvPr>
          <p:cNvSpPr txBox="1">
            <a:spLocks noGrp="1"/>
          </p:cNvSpPr>
          <p:nvPr>
            <p:ph type="body" sz="quarter" idx="4294967295"/>
          </p:nvPr>
        </p:nvSpPr>
        <p:spPr>
          <a:xfrm>
            <a:off x="1044573" y="3662309"/>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2400" b="1" i="0" u="none" strike="noStrike" cap="none" spc="0" baseline="0">
                <a:solidFill>
                  <a:srgbClr val="000000"/>
                </a:solidFill>
                <a:uFillTx/>
                <a:latin typeface="Calibri"/>
              </a:defRPr>
            </a:lvl1pPr>
          </a:lstStyle>
          <a:p>
            <a:pPr lvl="0"/>
            <a:r>
              <a:rPr lang="en-US"/>
              <a:t>Click to edit Master text styles</a:t>
            </a:r>
          </a:p>
        </p:txBody>
      </p:sp>
      <p:sp>
        <p:nvSpPr>
          <p:cNvPr id="6" name="Text Placeholder 7">
            <a:extLst>
              <a:ext uri="{FF2B5EF4-FFF2-40B4-BE49-F238E27FC236}">
                <a16:creationId xmlns:a16="http://schemas.microsoft.com/office/drawing/2014/main" id="{156F0A68-F520-4BB3-B9B5-8E2472B72995}"/>
              </a:ext>
            </a:extLst>
          </p:cNvPr>
          <p:cNvSpPr txBox="1">
            <a:spLocks noGrp="1"/>
          </p:cNvSpPr>
          <p:nvPr>
            <p:ph type="body" sz="quarter" idx="4294967295"/>
          </p:nvPr>
        </p:nvSpPr>
        <p:spPr>
          <a:xfrm>
            <a:off x="1044573" y="4821128"/>
            <a:ext cx="9231316" cy="925509"/>
          </a:xfrm>
          <a:prstGeom prst="rect">
            <a:avLst/>
          </a:prstGeom>
          <a:noFill/>
          <a:ln>
            <a:noFill/>
          </a:ln>
        </p:spPr>
        <p:txBody>
          <a:bodyPr vert="horz" wrap="square" lIns="91440" tIns="45720" rIns="91440" bIns="45720" anchor="t" anchorCtr="0" compatLnSpc="1">
            <a:noAutofit/>
          </a:bodyPr>
          <a:lstStyle>
            <a:lvl1pPr marL="0" marR="0" lvl="0" indent="0" fontAlgn="auto">
              <a:spcAft>
                <a:spcPts val="0"/>
              </a:spcAft>
              <a:buNone/>
              <a:tabLst/>
              <a:defRPr lang="en-US" sz="1800" b="0" i="0" u="none" strike="noStrike" cap="none" spc="0" baseline="0">
                <a:solidFill>
                  <a:srgbClr val="000000"/>
                </a:solidFill>
                <a:uFillTx/>
                <a:latin typeface="Calibri"/>
              </a:defRPr>
            </a:lvl1pPr>
          </a:lstStyle>
          <a:p>
            <a:pPr lvl="0"/>
            <a:r>
              <a:rPr lang="en-US"/>
              <a:t>Click to edit Master text styles</a:t>
            </a:r>
          </a:p>
        </p:txBody>
      </p:sp>
      <p:pic>
        <p:nvPicPr>
          <p:cNvPr id="7" name="Picture 6">
            <a:extLst>
              <a:ext uri="{FF2B5EF4-FFF2-40B4-BE49-F238E27FC236}">
                <a16:creationId xmlns:a16="http://schemas.microsoft.com/office/drawing/2014/main" id="{72E6E337-E03E-45FD-8D8C-328F4299B3A4}"/>
              </a:ext>
            </a:extLst>
          </p:cNvPr>
          <p:cNvPicPr>
            <a:picLocks noChangeAspect="1"/>
          </p:cNvPicPr>
          <p:nvPr/>
        </p:nvPicPr>
        <p:blipFill>
          <a:blip r:embed="rId3"/>
          <a:stretch>
            <a:fillRect/>
          </a:stretch>
        </p:blipFill>
        <p:spPr>
          <a:xfrm>
            <a:off x="8291513" y="598951"/>
            <a:ext cx="1314306" cy="1227767"/>
          </a:xfrm>
          <a:prstGeom prst="rect">
            <a:avLst/>
          </a:prstGeom>
        </p:spPr>
      </p:pic>
    </p:spTree>
    <p:extLst>
      <p:ext uri="{BB962C8B-B14F-4D97-AF65-F5344CB8AC3E}">
        <p14:creationId xmlns:p14="http://schemas.microsoft.com/office/powerpoint/2010/main" val="1445943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5F1D1-0B66-42F4-880A-786B55B0AF6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31B9B8-01D4-476A-96BE-2C52BE69BAA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07B6560-976E-4E63-8742-3ED59AACB9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0FF6F07-7847-4170-8E9F-E099FF41990E}"/>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6" name="Footer Placeholder 5">
            <a:extLst>
              <a:ext uri="{FF2B5EF4-FFF2-40B4-BE49-F238E27FC236}">
                <a16:creationId xmlns:a16="http://schemas.microsoft.com/office/drawing/2014/main" id="{69F8BD06-96E7-4A7C-931D-8CB2B0B68B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DE7222-5784-4556-A00E-65273DE81425}"/>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1645059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83D0-F032-4B72-B075-DB4DB35FC6D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D0187EE-07B8-458E-B3DF-30FF7AE88D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E6E387-880E-4318-BABE-D4F79F59CC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5A6EFD5-8C93-41E7-8D0D-8B1F482B05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D31F1ED-B6D9-4F9A-9D6F-339069330F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07D93B1-326D-4C33-B77D-DAA7165F430B}"/>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8" name="Footer Placeholder 7">
            <a:extLst>
              <a:ext uri="{FF2B5EF4-FFF2-40B4-BE49-F238E27FC236}">
                <a16:creationId xmlns:a16="http://schemas.microsoft.com/office/drawing/2014/main" id="{D9D8BC1A-B93A-492F-B59D-84D544CFD5B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08843-8A47-4F63-9CB6-CA7017211DDB}"/>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412876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0668-0DF0-437D-8BDE-D2AFDD4B47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E87F44C-489C-46E0-BDBC-74A1CCC2EAA8}"/>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4" name="Footer Placeholder 3">
            <a:extLst>
              <a:ext uri="{FF2B5EF4-FFF2-40B4-BE49-F238E27FC236}">
                <a16:creationId xmlns:a16="http://schemas.microsoft.com/office/drawing/2014/main" id="{6A7EA772-946B-406B-8E65-5EABAB9D20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959BA4B-9880-4031-91DB-5408E6D89363}"/>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3403321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8C6940-8832-45FD-BD9F-9FB2DA279FB2}"/>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3" name="Footer Placeholder 2">
            <a:extLst>
              <a:ext uri="{FF2B5EF4-FFF2-40B4-BE49-F238E27FC236}">
                <a16:creationId xmlns:a16="http://schemas.microsoft.com/office/drawing/2014/main" id="{EF79CB6A-F4A1-42A3-8CEB-5A007C1A53B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3A7A45-384E-44F5-B59B-2AD0FFDCE2A1}"/>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34262335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CFD704-F262-4034-B414-B147EE5EA7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BA92232-D8A2-4F1F-99B7-B7664869BE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81CE7F7-5E71-458C-B9DE-51AA73220E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F57983-0199-494D-9227-97C1937B8F28}"/>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6" name="Footer Placeholder 5">
            <a:extLst>
              <a:ext uri="{FF2B5EF4-FFF2-40B4-BE49-F238E27FC236}">
                <a16:creationId xmlns:a16="http://schemas.microsoft.com/office/drawing/2014/main" id="{75E05441-A398-4B3B-9499-EB6BFD5777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D17480D-EED2-4056-959C-3B96377A575E}"/>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2047313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2D6D6-E9BA-4A6E-A199-BC4DB42BEF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8690453-895C-427F-BFF9-D7345E3D2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B20A654-0675-4A9A-B034-4AB406109A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C1D765-F69B-4A34-806C-671A9096318E}"/>
              </a:ext>
            </a:extLst>
          </p:cNvPr>
          <p:cNvSpPr>
            <a:spLocks noGrp="1"/>
          </p:cNvSpPr>
          <p:nvPr>
            <p:ph type="dt" sz="half" idx="10"/>
          </p:nvPr>
        </p:nvSpPr>
        <p:spPr/>
        <p:txBody>
          <a:bodyPr/>
          <a:lstStyle/>
          <a:p>
            <a:fld id="{40B5B348-EB78-4F89-A0E9-16E42F50D306}" type="datetimeFigureOut">
              <a:rPr lang="en-GB" smtClean="0"/>
              <a:t>04/01/2022</a:t>
            </a:fld>
            <a:endParaRPr lang="en-GB"/>
          </a:p>
        </p:txBody>
      </p:sp>
      <p:sp>
        <p:nvSpPr>
          <p:cNvPr id="6" name="Footer Placeholder 5">
            <a:extLst>
              <a:ext uri="{FF2B5EF4-FFF2-40B4-BE49-F238E27FC236}">
                <a16:creationId xmlns:a16="http://schemas.microsoft.com/office/drawing/2014/main" id="{3D8B47CD-5D82-48F6-99D0-E3E665D256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334038D-B511-4EAB-BB45-E53367D5D0A6}"/>
              </a:ext>
            </a:extLst>
          </p:cNvPr>
          <p:cNvSpPr>
            <a:spLocks noGrp="1"/>
          </p:cNvSpPr>
          <p:nvPr>
            <p:ph type="sldNum" sz="quarter" idx="12"/>
          </p:nvPr>
        </p:nvSpPr>
        <p:spPr/>
        <p:txBody>
          <a:bodyPr/>
          <a:lstStyle/>
          <a:p>
            <a:fld id="{2349EDA6-FD7D-4D63-9515-18436DD9879C}" type="slidenum">
              <a:rPr lang="en-GB" smtClean="0"/>
              <a:t>‹#›</a:t>
            </a:fld>
            <a:endParaRPr lang="en-GB"/>
          </a:p>
        </p:txBody>
      </p:sp>
    </p:spTree>
    <p:extLst>
      <p:ext uri="{BB962C8B-B14F-4D97-AF65-F5344CB8AC3E}">
        <p14:creationId xmlns:p14="http://schemas.microsoft.com/office/powerpoint/2010/main" val="1483359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BA6F91C-FA17-48D9-87D2-0B6A881955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77E24F6-C048-4512-BDC9-15267FF19D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76133A-0329-4884-A9B4-4C33061E8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B5B348-EB78-4F89-A0E9-16E42F50D306}" type="datetimeFigureOut">
              <a:rPr lang="en-GB" smtClean="0"/>
              <a:t>04/01/2022</a:t>
            </a:fld>
            <a:endParaRPr lang="en-GB"/>
          </a:p>
        </p:txBody>
      </p:sp>
      <p:sp>
        <p:nvSpPr>
          <p:cNvPr id="5" name="Footer Placeholder 4">
            <a:extLst>
              <a:ext uri="{FF2B5EF4-FFF2-40B4-BE49-F238E27FC236}">
                <a16:creationId xmlns:a16="http://schemas.microsoft.com/office/drawing/2014/main" id="{9FD1479D-A06E-4057-A60F-ED1E73C770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6150EE4-7531-4E08-BD63-7F7C8B610B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49EDA6-FD7D-4D63-9515-18436DD9879C}" type="slidenum">
              <a:rPr lang="en-GB" smtClean="0"/>
              <a:t>‹#›</a:t>
            </a:fld>
            <a:endParaRPr lang="en-GB"/>
          </a:p>
        </p:txBody>
      </p:sp>
    </p:spTree>
    <p:extLst>
      <p:ext uri="{BB962C8B-B14F-4D97-AF65-F5344CB8AC3E}">
        <p14:creationId xmlns:p14="http://schemas.microsoft.com/office/powerpoint/2010/main" val="2064860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60B943-7FEE-4EBA-894D-1AFF2D304472}"/>
              </a:ext>
            </a:extLst>
          </p:cNvPr>
          <p:cNvSpPr>
            <a:spLocks noGrp="1"/>
          </p:cNvSpPr>
          <p:nvPr>
            <p:ph type="title"/>
          </p:nvPr>
        </p:nvSpPr>
        <p:spPr>
          <a:xfrm>
            <a:off x="360000" y="360000"/>
            <a:ext cx="11444072" cy="535531"/>
          </a:xfrm>
          <a:prstGeom prst="rect">
            <a:avLst/>
          </a:prstGeom>
        </p:spPr>
        <p:txBody>
          <a:bodyPr vert="horz" lIns="91440" tIns="45720" rIns="91440" bIns="45720" rtlCol="0" anchor="t" anchorCtr="0">
            <a:sp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7B1BCFDC-5D94-4F0B-82D3-04481417E05B}"/>
              </a:ext>
            </a:extLst>
          </p:cNvPr>
          <p:cNvSpPr>
            <a:spLocks noGrp="1"/>
          </p:cNvSpPr>
          <p:nvPr>
            <p:ph type="body" idx="1"/>
          </p:nvPr>
        </p:nvSpPr>
        <p:spPr>
          <a:xfrm>
            <a:off x="359999" y="1440000"/>
            <a:ext cx="11444073" cy="4351338"/>
          </a:xfrm>
          <a:prstGeom prst="rect">
            <a:avLst/>
          </a:prstGeom>
        </p:spPr>
        <p:txBody>
          <a:bodyPr vert="horz" lIns="91440" tIns="45720" rIns="91440" bIns="45720" rtlCol="0">
            <a:normAutofit/>
          </a:bodyPr>
          <a:lstStyle/>
          <a:p>
            <a:pPr marL="0" lvl="0" indent="0" algn="l" defTabSz="914400" rtl="0" eaLnBrk="1" latinLnBrk="0" hangingPunct="1">
              <a:lnSpc>
                <a:spcPct val="90000"/>
              </a:lnSpc>
              <a:spcBef>
                <a:spcPts val="0"/>
              </a:spcBef>
              <a:spcAft>
                <a:spcPts val="1200"/>
              </a:spcAft>
              <a:buFont typeface="Arial" panose="020B0604020202020204" pitchFamily="34" charset="0"/>
              <a:buNone/>
            </a:pPr>
            <a:r>
              <a:rPr lang="en-US" dirty="0"/>
              <a:t>Heading 1</a:t>
            </a:r>
          </a:p>
          <a:p>
            <a:pPr marL="0" lvl="1" indent="0" algn="l" defTabSz="914400" rtl="0" eaLnBrk="1" latinLnBrk="0" hangingPunct="1">
              <a:lnSpc>
                <a:spcPct val="90000"/>
              </a:lnSpc>
              <a:spcBef>
                <a:spcPts val="0"/>
              </a:spcBef>
              <a:spcAft>
                <a:spcPts val="600"/>
              </a:spcAft>
              <a:buFont typeface="Arial" panose="020B0604020202020204" pitchFamily="34" charset="0"/>
              <a:buNone/>
            </a:pPr>
            <a:r>
              <a:rPr lang="en-US" dirty="0"/>
              <a:t>Heading 2</a:t>
            </a:r>
          </a:p>
          <a:p>
            <a:pPr marL="0" lvl="2" indent="0" algn="l" defTabSz="914400" rtl="0" eaLnBrk="1" latinLnBrk="0" hangingPunct="1">
              <a:lnSpc>
                <a:spcPct val="90000"/>
              </a:lnSpc>
              <a:spcBef>
                <a:spcPts val="0"/>
              </a:spcBef>
              <a:spcAft>
                <a:spcPts val="600"/>
              </a:spcAft>
              <a:buFont typeface="Arial" panose="020B0604020202020204" pitchFamily="34" charset="0"/>
              <a:buNone/>
            </a:pPr>
            <a:r>
              <a:rPr lang="en-US" dirty="0"/>
              <a:t>Body copy</a:t>
            </a:r>
          </a:p>
          <a:p>
            <a:pPr marL="0" lvl="3" indent="-228600" algn="l" defTabSz="914400" rtl="0" eaLnBrk="1" latinLnBrk="0" hangingPunct="1">
              <a:lnSpc>
                <a:spcPct val="90000"/>
              </a:lnSpc>
              <a:spcBef>
                <a:spcPts val="500"/>
              </a:spcBef>
              <a:buFont typeface="Arial" panose="020B0604020202020204" pitchFamily="34" charset="0"/>
              <a:buChar char="•"/>
            </a:pPr>
            <a:r>
              <a:rPr lang="en-US" dirty="0"/>
              <a:t>Bullet</a:t>
            </a:r>
          </a:p>
          <a:p>
            <a:pPr marL="460800" lvl="4" indent="-228600" algn="l" defTabSz="914400" rtl="0" eaLnBrk="1" latinLnBrk="0" hangingPunct="1">
              <a:lnSpc>
                <a:spcPct val="90000"/>
              </a:lnSpc>
              <a:spcBef>
                <a:spcPts val="500"/>
              </a:spcBef>
              <a:buFont typeface="Arial" panose="020B0604020202020204" pitchFamily="34" charset="0"/>
              <a:buChar char="•"/>
            </a:pPr>
            <a:r>
              <a:rPr lang="en-US" dirty="0"/>
              <a:t>Bullet sub</a:t>
            </a:r>
            <a:endParaRPr lang="en-GB" dirty="0"/>
          </a:p>
        </p:txBody>
      </p:sp>
      <p:sp>
        <p:nvSpPr>
          <p:cNvPr id="5" name="Footer Placeholder 4">
            <a:extLst>
              <a:ext uri="{FF2B5EF4-FFF2-40B4-BE49-F238E27FC236}">
                <a16:creationId xmlns:a16="http://schemas.microsoft.com/office/drawing/2014/main" id="{14055446-D695-44BC-B721-FA7A3D3B3C66}"/>
              </a:ext>
            </a:extLst>
          </p:cNvPr>
          <p:cNvSpPr>
            <a:spLocks noGrp="1"/>
          </p:cNvSpPr>
          <p:nvPr>
            <p:ph type="ftr" sz="quarter" idx="3"/>
          </p:nvPr>
        </p:nvSpPr>
        <p:spPr>
          <a:xfrm>
            <a:off x="4445000" y="6356350"/>
            <a:ext cx="6380018"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5680DA2C-4054-4870-AE04-3BEF0E4964D5}"/>
              </a:ext>
            </a:extLst>
          </p:cNvPr>
          <p:cNvSpPr>
            <a:spLocks noGrp="1"/>
          </p:cNvSpPr>
          <p:nvPr>
            <p:ph type="sldNum" sz="quarter" idx="4"/>
          </p:nvPr>
        </p:nvSpPr>
        <p:spPr>
          <a:xfrm>
            <a:off x="11044381" y="6356350"/>
            <a:ext cx="759691" cy="365125"/>
          </a:xfrm>
          <a:prstGeom prst="rect">
            <a:avLst/>
          </a:prstGeom>
        </p:spPr>
        <p:txBody>
          <a:bodyPr vert="horz" lIns="91440" tIns="36000" rIns="91440" bIns="36000" rtlCol="0" anchor="b" anchorCtr="0"/>
          <a:lstStyle>
            <a:lvl1pPr algn="r">
              <a:defRPr sz="1200">
                <a:solidFill>
                  <a:schemeClr val="tx1">
                    <a:tint val="75000"/>
                  </a:schemeClr>
                </a:solidFill>
              </a:defRPr>
            </a:lvl1pPr>
          </a:lstStyle>
          <a:p>
            <a:fld id="{21E1E483-692A-4D9F-A159-C3D86A90B2D6}" type="slidenum">
              <a:rPr lang="en-GB" smtClean="0"/>
              <a:t>‹#›</a:t>
            </a:fld>
            <a:endParaRPr lang="en-GB" dirty="0"/>
          </a:p>
        </p:txBody>
      </p:sp>
    </p:spTree>
    <p:extLst>
      <p:ext uri="{BB962C8B-B14F-4D97-AF65-F5344CB8AC3E}">
        <p14:creationId xmlns:p14="http://schemas.microsoft.com/office/powerpoint/2010/main" val="393031749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lang="en-GB" sz="3200" b="1"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100" b="1"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1600" b="1"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3pPr>
      <a:lvl4pPr marL="57150" indent="-285750" algn="l" defTabSz="914400" rtl="0" eaLnBrk="1" latinLnBrk="0" hangingPunct="1">
        <a:lnSpc>
          <a:spcPct val="90000"/>
        </a:lnSpc>
        <a:spcBef>
          <a:spcPts val="500"/>
        </a:spcBef>
        <a:buFont typeface="Arial" panose="020B0604020202020204" pitchFamily="34" charset="0"/>
        <a:buChar char="•"/>
        <a:defRPr lang="en-US" sz="1600" kern="1200" dirty="0" smtClean="0">
          <a:solidFill>
            <a:schemeClr val="tx1"/>
          </a:solidFill>
          <a:latin typeface="+mn-lt"/>
          <a:ea typeface="+mn-ea"/>
          <a:cs typeface="+mn-cs"/>
        </a:defRPr>
      </a:lvl4pPr>
      <a:lvl5pPr marL="517950" indent="-285750" algn="l" defTabSz="914400" rtl="0" eaLnBrk="1" latinLnBrk="0" hangingPunct="1">
        <a:lnSpc>
          <a:spcPct val="90000"/>
        </a:lnSpc>
        <a:spcBef>
          <a:spcPts val="500"/>
        </a:spcBef>
        <a:buFont typeface="Arial" panose="020B0604020202020204" pitchFamily="34" charset="0"/>
        <a:buChar char="•"/>
        <a:defRPr lang="en-GB" sz="1600" kern="1200" dirty="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s://www.rcplondon.ac.uk/projects/outputs/hiding-plain-sight-treating-tobacco-dependency-nhs" TargetMode="Externa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hyperlink" Target="https://www.longtermplan.nhs.uk/" TargetMode="Externa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eur03.safelinks.protection.outlook.com/?url=https%3A%2F%2Fwww.nice.org.uk%2Fguidance%2Fng209&amp;data=04%7C01%7CJoanna.Feeney%40dhsc.gov.uk%7C0a4ebf51cb104ec3529108d9b4aadedd%7C61278c3091a84c318c1fef4de8973a1c%7C1%7C0%7C637739468238918900%7CUnknown%7CTWFpbGZsb3d8eyJWIjoiMC4wLjAwMDAiLCJQIjoiV2luMzIiLCJBTiI6Ik1haWwiLCJXVCI6Mn0%3D%7C3000&amp;sdata=ab0G5J4RPUsdKrTvX9XZ5YCIz3SBzWSJBBDZ6f2sw5g%3D&amp;reserved=0" TargetMode="External"/><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9.xml"/><Relationship Id="rId1" Type="http://schemas.openxmlformats.org/officeDocument/2006/relationships/vmlDrawing" Target="../drawings/vmlDrawing1.vml"/><Relationship Id="rId6" Type="http://schemas.openxmlformats.org/officeDocument/2006/relationships/image" Target="../media/image11.wmf"/><Relationship Id="rId5" Type="http://schemas.openxmlformats.org/officeDocument/2006/relationships/package" Target="../embeddings/Microsoft_Word_Document.docx"/><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hyperlink" Target="https://future.nhs.uk/NHSpp/grouphome" TargetMode="Externa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8" Type="http://schemas.openxmlformats.org/officeDocument/2006/relationships/hyperlink" Target="mailto:Natalie.Sims@dhsc.gov.uk" TargetMode="External"/><Relationship Id="rId3" Type="http://schemas.openxmlformats.org/officeDocument/2006/relationships/hyperlink" Target="mailto:Rachel.Swindells@dhsc.gov.uk" TargetMode="External"/><Relationship Id="rId7" Type="http://schemas.openxmlformats.org/officeDocument/2006/relationships/hyperlink" Target="mailto:Naseem.Mushtaq@dhsc.gov.uk" TargetMode="External"/><Relationship Id="rId2" Type="http://schemas.openxmlformats.org/officeDocument/2006/relationships/hyperlink" Target="mailto:Joanna.Feeney@dhsc.gov.uk" TargetMode="External"/><Relationship Id="rId1" Type="http://schemas.openxmlformats.org/officeDocument/2006/relationships/slideLayout" Target="../slideLayouts/slideLayout17.xml"/><Relationship Id="rId6" Type="http://schemas.openxmlformats.org/officeDocument/2006/relationships/hyperlink" Target="mailto:Alanna.Molloy@dhsc.gov.uk" TargetMode="External"/><Relationship Id="rId5" Type="http://schemas.openxmlformats.org/officeDocument/2006/relationships/hyperlink" Target="mailto:Claire.Parker@dhsc.gov.uk" TargetMode="External"/><Relationship Id="rId4" Type="http://schemas.openxmlformats.org/officeDocument/2006/relationships/hyperlink" Target="mailto:James.Gillies@dhsc.gov.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70E482-A125-4833-B712-67EC9E72E5F2}"/>
              </a:ext>
              <a:ext uri="{C183D7F6-B498-43B3-948B-1728B52AA6E4}">
                <adec:decorative xmlns:adec="http://schemas.microsoft.com/office/drawing/2017/decorative" xmlns="" val="1"/>
              </a:ext>
            </a:extLst>
          </p:cNvPr>
          <p:cNvSpPr>
            <a:spLocks noGrp="1"/>
          </p:cNvSpPr>
          <p:nvPr>
            <p:ph type="ctrTitle"/>
          </p:nvPr>
        </p:nvSpPr>
        <p:spPr>
          <a:xfrm>
            <a:off x="930374" y="2549668"/>
            <a:ext cx="10088146" cy="1200329"/>
          </a:xfrm>
        </p:spPr>
        <p:txBody>
          <a:bodyPr/>
          <a:lstStyle/>
          <a:p>
            <a:r>
              <a:rPr lang="en-GB" sz="4000" dirty="0"/>
              <a:t>NHS LTP Treating Tobacco Dependence Programme</a:t>
            </a:r>
          </a:p>
        </p:txBody>
      </p:sp>
      <p:sp>
        <p:nvSpPr>
          <p:cNvPr id="5" name="Subtitle 4">
            <a:extLst>
              <a:ext uri="{FF2B5EF4-FFF2-40B4-BE49-F238E27FC236}">
                <a16:creationId xmlns:a16="http://schemas.microsoft.com/office/drawing/2014/main" id="{F9E4C3DD-0C15-4059-95FA-4122D45E2BAB}"/>
              </a:ext>
            </a:extLst>
          </p:cNvPr>
          <p:cNvSpPr>
            <a:spLocks noGrp="1"/>
          </p:cNvSpPr>
          <p:nvPr>
            <p:ph type="subTitle" idx="1"/>
          </p:nvPr>
        </p:nvSpPr>
        <p:spPr>
          <a:xfrm>
            <a:off x="930275" y="4232307"/>
            <a:ext cx="10423426" cy="590931"/>
          </a:xfrm>
        </p:spPr>
        <p:txBody>
          <a:bodyPr/>
          <a:lstStyle/>
          <a:p>
            <a:r>
              <a:rPr lang="en-GB" sz="3600" dirty="0"/>
              <a:t>Governance &amp; Leadership within Trusts</a:t>
            </a:r>
          </a:p>
        </p:txBody>
      </p:sp>
      <p:sp>
        <p:nvSpPr>
          <p:cNvPr id="6" name="Text Placeholder 5">
            <a:extLst>
              <a:ext uri="{FF2B5EF4-FFF2-40B4-BE49-F238E27FC236}">
                <a16:creationId xmlns:a16="http://schemas.microsoft.com/office/drawing/2014/main" id="{CB69CF3D-3ED7-4E40-8980-547EF27F078A}"/>
              </a:ext>
            </a:extLst>
          </p:cNvPr>
          <p:cNvSpPr>
            <a:spLocks noGrp="1"/>
          </p:cNvSpPr>
          <p:nvPr>
            <p:ph type="body" sz="quarter" idx="13"/>
          </p:nvPr>
        </p:nvSpPr>
        <p:spPr/>
        <p:txBody>
          <a:bodyPr/>
          <a:lstStyle/>
          <a:p>
            <a:r>
              <a:rPr lang="en-GB" dirty="0"/>
              <a:t>Published 04-11-21</a:t>
            </a:r>
          </a:p>
        </p:txBody>
      </p:sp>
    </p:spTree>
    <p:extLst>
      <p:ext uri="{BB962C8B-B14F-4D97-AF65-F5344CB8AC3E}">
        <p14:creationId xmlns:p14="http://schemas.microsoft.com/office/powerpoint/2010/main" val="317683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99E5CE5-8166-40E9-88FF-A2D655369CD7}"/>
              </a:ext>
            </a:extLst>
          </p:cNvPr>
          <p:cNvSpPr>
            <a:spLocks noGrp="1"/>
          </p:cNvSpPr>
          <p:nvPr>
            <p:ph type="body" idx="1"/>
          </p:nvPr>
        </p:nvSpPr>
        <p:spPr>
          <a:xfrm>
            <a:off x="908626" y="901414"/>
            <a:ext cx="10405919" cy="1550168"/>
          </a:xfrm>
        </p:spPr>
        <p:txBody>
          <a:bodyPr/>
          <a:lstStyle/>
          <a:p>
            <a:r>
              <a:rPr lang="en-GB" dirty="0"/>
              <a:t>“</a:t>
            </a:r>
            <a:r>
              <a:rPr lang="en-GB" i="1" dirty="0"/>
              <a:t>Failure to identify &amp; treat smoking is no less negligent than failure to identify &amp; treat cancer</a:t>
            </a:r>
            <a:r>
              <a:rPr lang="en-GB" dirty="0"/>
              <a:t>”</a:t>
            </a:r>
          </a:p>
          <a:p>
            <a:pPr algn="r"/>
            <a:r>
              <a:rPr lang="en-GB" sz="2400" dirty="0">
                <a:hlinkClick r:id="rId2"/>
              </a:rPr>
              <a:t>RCP Hiding in Plain Sight, 2018</a:t>
            </a:r>
            <a:endParaRPr lang="en-GB" sz="2400" dirty="0"/>
          </a:p>
        </p:txBody>
      </p:sp>
      <p:sp>
        <p:nvSpPr>
          <p:cNvPr id="4" name="TextBox 3">
            <a:extLst>
              <a:ext uri="{FF2B5EF4-FFF2-40B4-BE49-F238E27FC236}">
                <a16:creationId xmlns:a16="http://schemas.microsoft.com/office/drawing/2014/main" id="{E36587D5-E811-4FA0-A94B-D4E68B3D579A}"/>
              </a:ext>
            </a:extLst>
          </p:cNvPr>
          <p:cNvSpPr txBox="1"/>
          <p:nvPr/>
        </p:nvSpPr>
        <p:spPr>
          <a:xfrm>
            <a:off x="1038386" y="2650209"/>
            <a:ext cx="10405918" cy="3508653"/>
          </a:xfrm>
          <a:prstGeom prst="rect">
            <a:avLst/>
          </a:prstGeom>
          <a:noFill/>
        </p:spPr>
        <p:txBody>
          <a:bodyPr wrap="square" rtlCol="0">
            <a:spAutoFit/>
          </a:bodyPr>
          <a:lstStyle/>
          <a:p>
            <a:pPr marL="285750" indent="-285750">
              <a:buFont typeface="Arial" panose="020B0604020202020204" pitchFamily="34" charset="0"/>
              <a:buChar char="•"/>
            </a:pPr>
            <a:r>
              <a:rPr lang="en-GB" sz="2200" dirty="0"/>
              <a:t>Smoking is still the largest cause of preventable ill health and premature death in England. </a:t>
            </a:r>
          </a:p>
          <a:p>
            <a:pPr marL="285750" indent="-285750">
              <a:buFont typeface="Arial" panose="020B0604020202020204" pitchFamily="34" charset="0"/>
              <a:buChar char="•"/>
            </a:pPr>
            <a:r>
              <a:rPr lang="en-GB" sz="2200" dirty="0"/>
              <a:t>Treating tobacco dependency systematically will;</a:t>
            </a:r>
          </a:p>
          <a:p>
            <a:pPr marL="742950" lvl="1" indent="-285750">
              <a:buFont typeface="Arial" panose="020B0604020202020204" pitchFamily="34" charset="0"/>
              <a:buChar char="•"/>
            </a:pPr>
            <a:r>
              <a:rPr lang="en-GB" sz="2200" dirty="0"/>
              <a:t>Reduce health inequalities, smoking accounts for more than half the difference between life expectancy between richest &amp; poorest.</a:t>
            </a:r>
          </a:p>
          <a:p>
            <a:pPr marL="742950" lvl="1" indent="-285750">
              <a:buFont typeface="Arial" panose="020B0604020202020204" pitchFamily="34" charset="0"/>
              <a:buChar char="•"/>
            </a:pPr>
            <a:r>
              <a:rPr lang="en-GB" sz="2200" dirty="0"/>
              <a:t>Reduce demand on the NHS short term via readmissions and long term from preventing ill health,</a:t>
            </a:r>
          </a:p>
          <a:p>
            <a:pPr marL="742950" lvl="1" indent="-285750">
              <a:buFont typeface="Arial" panose="020B0604020202020204" pitchFamily="34" charset="0"/>
              <a:buChar char="•"/>
            </a:pPr>
            <a:r>
              <a:rPr lang="en-GB" sz="2200" dirty="0"/>
              <a:t>Make a significant contribution to the levelling up agenda, both by reducing harm and increasing the amount of money people have to spend &amp; save.</a:t>
            </a:r>
          </a:p>
          <a:p>
            <a:pPr marL="285750" indent="-285750">
              <a:buFont typeface="Arial" panose="020B0604020202020204" pitchFamily="34" charset="0"/>
              <a:buChar char="•"/>
            </a:pPr>
            <a:endParaRPr lang="en-GB" sz="2400" dirty="0"/>
          </a:p>
        </p:txBody>
      </p:sp>
    </p:spTree>
    <p:extLst>
      <p:ext uri="{BB962C8B-B14F-4D97-AF65-F5344CB8AC3E}">
        <p14:creationId xmlns:p14="http://schemas.microsoft.com/office/powerpoint/2010/main" val="16547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FC23410-8E5F-42EB-8089-ACD2B66A5FDA}"/>
              </a:ext>
            </a:extLst>
          </p:cNvPr>
          <p:cNvSpPr>
            <a:spLocks noGrp="1"/>
          </p:cNvSpPr>
          <p:nvPr>
            <p:ph type="body" idx="1"/>
          </p:nvPr>
        </p:nvSpPr>
        <p:spPr/>
        <p:txBody>
          <a:bodyPr/>
          <a:lstStyle/>
          <a:p>
            <a:r>
              <a:rPr lang="en-GB" dirty="0">
                <a:hlinkClick r:id="rId2"/>
              </a:rPr>
              <a:t>NHS Long Term Plan Objectives</a:t>
            </a:r>
            <a:endParaRPr lang="en-GB" dirty="0"/>
          </a:p>
        </p:txBody>
      </p:sp>
      <p:sp>
        <p:nvSpPr>
          <p:cNvPr id="5" name="TextBox 4">
            <a:extLst>
              <a:ext uri="{FF2B5EF4-FFF2-40B4-BE49-F238E27FC236}">
                <a16:creationId xmlns:a16="http://schemas.microsoft.com/office/drawing/2014/main" id="{94C62BD1-DCEB-4DCD-9088-6F0EA2670F12}"/>
              </a:ext>
            </a:extLst>
          </p:cNvPr>
          <p:cNvSpPr txBox="1"/>
          <p:nvPr/>
        </p:nvSpPr>
        <p:spPr>
          <a:xfrm>
            <a:off x="908626" y="1921790"/>
            <a:ext cx="10405919" cy="3416320"/>
          </a:xfrm>
          <a:prstGeom prst="rect">
            <a:avLst/>
          </a:prstGeom>
          <a:noFill/>
        </p:spPr>
        <p:txBody>
          <a:bodyPr wrap="square" rtlCol="0">
            <a:spAutoFit/>
          </a:bodyPr>
          <a:lstStyle/>
          <a:p>
            <a:r>
              <a:rPr lang="en-GB" dirty="0"/>
              <a:t>By 2023/24;</a:t>
            </a:r>
          </a:p>
          <a:p>
            <a:pPr marL="285750" indent="-285750">
              <a:buFont typeface="Arial" panose="020B0604020202020204" pitchFamily="34" charset="0"/>
              <a:buChar char="•"/>
            </a:pPr>
            <a:r>
              <a:rPr lang="en-GB" dirty="0"/>
              <a:t> All people admitted to hospital who smoke will be offered inhouse NHS-funded tobacco treatment services [including Acute and MH inpatients].</a:t>
            </a:r>
          </a:p>
          <a:p>
            <a:pPr marL="285750" indent="-285750">
              <a:buFont typeface="Arial" panose="020B0604020202020204" pitchFamily="34" charset="0"/>
              <a:buChar char="•"/>
            </a:pPr>
            <a:r>
              <a:rPr lang="en-GB" dirty="0"/>
              <a:t>The model will be adapted for expectant mothers, and their partners as part of Maternity Services</a:t>
            </a:r>
          </a:p>
          <a:p>
            <a:pPr marL="285750" indent="-285750">
              <a:buFont typeface="Arial" panose="020B0604020202020204" pitchFamily="34" charset="0"/>
              <a:buChar char="•"/>
            </a:pPr>
            <a:r>
              <a:rPr lang="en-GB" dirty="0"/>
              <a:t>A new offer for higher risk outpatients will be available as part of specialist mental health and disability services</a:t>
            </a:r>
          </a:p>
          <a:p>
            <a:pPr marL="285750" indent="-285750">
              <a:buFont typeface="Arial" panose="020B0604020202020204" pitchFamily="34" charset="0"/>
              <a:buChar char="•"/>
            </a:pPr>
            <a:endParaRPr lang="en-GB" dirty="0"/>
          </a:p>
          <a:p>
            <a:r>
              <a:rPr lang="en-GB" dirty="0"/>
              <a:t>The recommended model is a comprehensive tobacco addiction treatment service providing all smokers with evidence-based interventions to stop smoking on admission to hospital or at booking with a midwife.  This includes timely access to medications and specialist support, provided as an ‘opt-out’ model with all healthcare professionals taking responsibility for their part in the service</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539395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9238193-C1A1-487C-942E-DA6BC0C68ED8}"/>
              </a:ext>
              <a:ext uri="{C183D7F6-B498-43B3-948B-1728B52AA6E4}">
                <adec:decorative xmlns:adec="http://schemas.microsoft.com/office/drawing/2017/decorative" xmlns="" val="1"/>
              </a:ext>
            </a:extLst>
          </p:cNvPr>
          <p:cNvSpPr>
            <a:spLocks noGrp="1"/>
          </p:cNvSpPr>
          <p:nvPr>
            <p:ph type="title"/>
          </p:nvPr>
        </p:nvSpPr>
        <p:spPr>
          <a:xfrm>
            <a:off x="360000" y="429964"/>
            <a:ext cx="11444072" cy="725885"/>
          </a:xfrm>
        </p:spPr>
        <p:txBody>
          <a:bodyPr>
            <a:normAutofit/>
          </a:bodyPr>
          <a:lstStyle/>
          <a:p>
            <a:r>
              <a:rPr lang="en-GB" dirty="0"/>
              <a:t>TRUST LEVEL: LEADERSHIP</a:t>
            </a:r>
          </a:p>
        </p:txBody>
      </p:sp>
      <p:sp>
        <p:nvSpPr>
          <p:cNvPr id="13" name="Slide Number Placeholder 8">
            <a:extLst>
              <a:ext uri="{FF2B5EF4-FFF2-40B4-BE49-F238E27FC236}">
                <a16:creationId xmlns:a16="http://schemas.microsoft.com/office/drawing/2014/main" id="{9E4EA754-43DA-4179-A169-E9FF2FDE2AD9}"/>
              </a:ext>
            </a:extLst>
          </p:cNvPr>
          <p:cNvSpPr>
            <a:spLocks noGrp="1"/>
          </p:cNvSpPr>
          <p:nvPr>
            <p:ph type="sldNum" sz="quarter" idx="12"/>
          </p:nvPr>
        </p:nvSpPr>
        <p:spPr>
          <a:xfrm>
            <a:off x="11044381" y="6356350"/>
            <a:ext cx="759691" cy="365125"/>
          </a:xfrm>
        </p:spPr>
        <p:txBody>
          <a:bodyPr/>
          <a:lstStyle/>
          <a:p>
            <a:fld id="{06A44ADC-FBC0-4698-B0EC-1AD4A4060383}" type="slidenum">
              <a:rPr lang="en-GB" smtClean="0">
                <a:solidFill>
                  <a:schemeClr val="tx1"/>
                </a:solidFill>
              </a:rPr>
              <a:t>4</a:t>
            </a:fld>
            <a:endParaRPr lang="en-GB" dirty="0">
              <a:solidFill>
                <a:schemeClr val="tx1"/>
              </a:solidFill>
            </a:endParaRPr>
          </a:p>
        </p:txBody>
      </p:sp>
      <p:sp>
        <p:nvSpPr>
          <p:cNvPr id="12" name="Rectangle: Diagonal Corners Rounded 11">
            <a:extLst>
              <a:ext uri="{FF2B5EF4-FFF2-40B4-BE49-F238E27FC236}">
                <a16:creationId xmlns:a16="http://schemas.microsoft.com/office/drawing/2014/main" id="{AEFFF596-2092-474F-9BD8-B8C2C4417B97}"/>
              </a:ext>
            </a:extLst>
          </p:cNvPr>
          <p:cNvSpPr/>
          <p:nvPr/>
        </p:nvSpPr>
        <p:spPr>
          <a:xfrm flipH="1">
            <a:off x="359992" y="973462"/>
            <a:ext cx="11472001" cy="1584529"/>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sp>
        <p:nvSpPr>
          <p:cNvPr id="5" name="TextBox 4">
            <a:extLst>
              <a:ext uri="{FF2B5EF4-FFF2-40B4-BE49-F238E27FC236}">
                <a16:creationId xmlns:a16="http://schemas.microsoft.com/office/drawing/2014/main" id="{D956B3F9-5E08-4217-A1DB-C74A16EF80A5}"/>
              </a:ext>
            </a:extLst>
          </p:cNvPr>
          <p:cNvSpPr txBox="1"/>
          <p:nvPr/>
        </p:nvSpPr>
        <p:spPr>
          <a:xfrm>
            <a:off x="514877" y="988384"/>
            <a:ext cx="11324001" cy="1569660"/>
          </a:xfrm>
          <a:prstGeom prst="rect">
            <a:avLst/>
          </a:prstGeom>
          <a:noFill/>
        </p:spPr>
        <p:txBody>
          <a:bodyPr wrap="square" rtlCol="0">
            <a:spAutoFit/>
          </a:bodyPr>
          <a:lstStyle/>
          <a:p>
            <a:r>
              <a:rPr lang="en-GB" sz="1600" dirty="0"/>
              <a:t>For successful delivery of routine, systematic treatment of tobacco dependency within both inpatient services and maternity services, it is essential there is support at the highest level within trusts and that it is embedded within a Trust wide strategy and Smokefree Policy. </a:t>
            </a:r>
          </a:p>
          <a:p>
            <a:r>
              <a:rPr lang="en-GB" sz="1600" dirty="0"/>
              <a:t>It is recommended that each Trust nominates an Executive Sponsor and Clinical Lead.  These roles will provide insight into how funding can be most effectively channelled within the Trust to deliver a comprehensive tobacco dependency service as well as advocate locally for the provision of additional resource and support to maximise the benefit..</a:t>
            </a:r>
          </a:p>
        </p:txBody>
      </p:sp>
      <p:sp>
        <p:nvSpPr>
          <p:cNvPr id="11" name="Rectangle: Diagonal Corners Rounded 10">
            <a:extLst>
              <a:ext uri="{FF2B5EF4-FFF2-40B4-BE49-F238E27FC236}">
                <a16:creationId xmlns:a16="http://schemas.microsoft.com/office/drawing/2014/main" id="{DC6A17E1-95AD-4730-9021-7AEC988BD561}"/>
              </a:ext>
            </a:extLst>
          </p:cNvPr>
          <p:cNvSpPr/>
          <p:nvPr/>
        </p:nvSpPr>
        <p:spPr>
          <a:xfrm flipH="1">
            <a:off x="359991" y="2657814"/>
            <a:ext cx="5736005" cy="3530168"/>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sz="1050" dirty="0">
              <a:solidFill>
                <a:schemeClr val="tx1"/>
              </a:solidFill>
            </a:endParaRPr>
          </a:p>
        </p:txBody>
      </p:sp>
      <p:sp>
        <p:nvSpPr>
          <p:cNvPr id="7" name="TextBox 6">
            <a:extLst>
              <a:ext uri="{FF2B5EF4-FFF2-40B4-BE49-F238E27FC236}">
                <a16:creationId xmlns:a16="http://schemas.microsoft.com/office/drawing/2014/main" id="{16B5A9B4-F985-4167-993B-25AD18C32661}"/>
              </a:ext>
            </a:extLst>
          </p:cNvPr>
          <p:cNvSpPr txBox="1"/>
          <p:nvPr/>
        </p:nvSpPr>
        <p:spPr>
          <a:xfrm>
            <a:off x="497638" y="2720861"/>
            <a:ext cx="5638800" cy="3485570"/>
          </a:xfrm>
          <a:prstGeom prst="rect">
            <a:avLst/>
          </a:prstGeom>
          <a:noFill/>
        </p:spPr>
        <p:txBody>
          <a:bodyPr wrap="square" rtlCol="0">
            <a:spAutoFit/>
          </a:bodyPr>
          <a:lstStyle/>
          <a:p>
            <a:r>
              <a:rPr lang="en-GB" b="1" dirty="0"/>
              <a:t>Executive Sponsor</a:t>
            </a:r>
          </a:p>
          <a:p>
            <a:endParaRPr lang="en-GB" sz="1050" dirty="0"/>
          </a:p>
          <a:p>
            <a:r>
              <a:rPr lang="en-GB" sz="1600" dirty="0"/>
              <a:t>Understanding and endorsement of all aspects of  treating tobacco dependency agenda should be provided at Executive level. </a:t>
            </a:r>
          </a:p>
          <a:p>
            <a:r>
              <a:rPr lang="en-GB" sz="1600" dirty="0"/>
              <a:t>The role of the Executive Sponsor is;</a:t>
            </a:r>
          </a:p>
          <a:p>
            <a:pPr marL="285750" indent="-285750">
              <a:buFont typeface="Arial" panose="020B0604020202020204" pitchFamily="34" charset="0"/>
              <a:buChar char="•"/>
            </a:pPr>
            <a:r>
              <a:rPr lang="en-GB" sz="1600" dirty="0"/>
              <a:t>To champion the Tobacco workstream at the Executive board, including advocating and securing support from different departments.  </a:t>
            </a:r>
          </a:p>
          <a:p>
            <a:pPr marL="285750" indent="-285750">
              <a:buFont typeface="Arial" panose="020B0604020202020204" pitchFamily="34" charset="0"/>
              <a:buChar char="•"/>
            </a:pPr>
            <a:r>
              <a:rPr lang="en-GB" sz="1600" dirty="0"/>
              <a:t>To provide an escalation route and high-level dispute / problem resolution to support the unblocking of barriers during the implementation.  </a:t>
            </a:r>
          </a:p>
          <a:p>
            <a:pPr marL="285750" indent="-285750">
              <a:buFont typeface="Arial" panose="020B0604020202020204" pitchFamily="34" charset="0"/>
              <a:buChar char="•"/>
            </a:pPr>
            <a:r>
              <a:rPr lang="en-GB" sz="1600" dirty="0"/>
              <a:t>Serve as Senior Responsible Officer and contact for ICS in relation to programme assurance. </a:t>
            </a:r>
          </a:p>
        </p:txBody>
      </p:sp>
      <p:sp>
        <p:nvSpPr>
          <p:cNvPr id="15" name="Rectangle: Diagonal Corners Rounded 14">
            <a:extLst>
              <a:ext uri="{FF2B5EF4-FFF2-40B4-BE49-F238E27FC236}">
                <a16:creationId xmlns:a16="http://schemas.microsoft.com/office/drawing/2014/main" id="{2C2A0A85-1314-49EA-9E8B-1C2263EA17F2}"/>
              </a:ext>
            </a:extLst>
          </p:cNvPr>
          <p:cNvSpPr/>
          <p:nvPr/>
        </p:nvSpPr>
        <p:spPr>
          <a:xfrm flipH="1">
            <a:off x="6176876" y="2647836"/>
            <a:ext cx="5736005" cy="3540145"/>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sz="1050" dirty="0">
              <a:solidFill>
                <a:schemeClr val="tx1"/>
              </a:solidFill>
            </a:endParaRPr>
          </a:p>
        </p:txBody>
      </p:sp>
      <p:sp>
        <p:nvSpPr>
          <p:cNvPr id="9" name="TextBox 8">
            <a:extLst>
              <a:ext uri="{FF2B5EF4-FFF2-40B4-BE49-F238E27FC236}">
                <a16:creationId xmlns:a16="http://schemas.microsoft.com/office/drawing/2014/main" id="{80B7E1E9-AB6D-451C-A1C9-BCE92F4A50B0}"/>
              </a:ext>
            </a:extLst>
          </p:cNvPr>
          <p:cNvSpPr txBox="1"/>
          <p:nvPr/>
        </p:nvSpPr>
        <p:spPr>
          <a:xfrm>
            <a:off x="6217318" y="2710884"/>
            <a:ext cx="5695565" cy="3647152"/>
          </a:xfrm>
          <a:prstGeom prst="rect">
            <a:avLst/>
          </a:prstGeom>
          <a:noFill/>
        </p:spPr>
        <p:txBody>
          <a:bodyPr wrap="square" rtlCol="0">
            <a:spAutoFit/>
          </a:bodyPr>
          <a:lstStyle/>
          <a:p>
            <a:pPr lvl="0"/>
            <a:r>
              <a:rPr lang="en-GB" b="1" dirty="0"/>
              <a:t>Clinical Lead</a:t>
            </a:r>
            <a:endParaRPr lang="en-GB" dirty="0"/>
          </a:p>
          <a:p>
            <a:endParaRPr lang="en-GB" sz="1050" dirty="0"/>
          </a:p>
          <a:p>
            <a:r>
              <a:rPr lang="en-GB" sz="1600" dirty="0"/>
              <a:t>The role of the Clinical lead within a Trust is to;</a:t>
            </a:r>
          </a:p>
          <a:p>
            <a:pPr marL="285750" indent="-285750">
              <a:buFont typeface="Arial" panose="020B0604020202020204" pitchFamily="34" charset="0"/>
              <a:buChar char="•"/>
            </a:pPr>
            <a:r>
              <a:rPr lang="en-GB" sz="1600" dirty="0"/>
              <a:t>Drive forward the establishment of a systematic, opt-out onsite tobacco treatment service, providing oversight to the scoping and development of delivery plan.</a:t>
            </a:r>
          </a:p>
          <a:p>
            <a:pPr marL="285750" indent="-285750">
              <a:buFont typeface="Arial" panose="020B0604020202020204" pitchFamily="34" charset="0"/>
              <a:buChar char="•"/>
            </a:pPr>
            <a:r>
              <a:rPr lang="en-GB" sz="1600" dirty="0"/>
              <a:t>Champion tobacco dependency and treatment at Trust level and will drive engagement with clinician across different departments within the Trust. </a:t>
            </a:r>
          </a:p>
          <a:p>
            <a:pPr marL="285750" indent="-285750">
              <a:buFont typeface="Arial" panose="020B0604020202020204" pitchFamily="34" charset="0"/>
              <a:buChar char="•"/>
            </a:pPr>
            <a:r>
              <a:rPr lang="en-GB" sz="1600" dirty="0"/>
              <a:t>Provide clinical support to project managers and operational Tobacco Treatment Services team </a:t>
            </a:r>
          </a:p>
          <a:p>
            <a:pPr marL="285750" indent="-285750">
              <a:buFont typeface="Arial" panose="020B0604020202020204" pitchFamily="34" charset="0"/>
              <a:buChar char="•"/>
            </a:pPr>
            <a:r>
              <a:rPr lang="en-GB" sz="1600" dirty="0"/>
              <a:t>Oversee any key performance indicators.  </a:t>
            </a:r>
          </a:p>
          <a:p>
            <a:pPr marL="285750" indent="-285750">
              <a:buFont typeface="Arial" panose="020B0604020202020204" pitchFamily="34" charset="0"/>
              <a:buChar char="•"/>
            </a:pPr>
            <a:r>
              <a:rPr lang="en-GB" sz="1600" dirty="0"/>
              <a:t>Work with the Executive Sponsor to highlight and resolve anticipated challenges.</a:t>
            </a:r>
          </a:p>
          <a:p>
            <a:endParaRPr lang="en-GB" sz="1050" dirty="0"/>
          </a:p>
        </p:txBody>
      </p:sp>
    </p:spTree>
    <p:extLst>
      <p:ext uri="{BB962C8B-B14F-4D97-AF65-F5344CB8AC3E}">
        <p14:creationId xmlns:p14="http://schemas.microsoft.com/office/powerpoint/2010/main" val="4249092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9238193-C1A1-487C-942E-DA6BC0C68ED8}"/>
              </a:ext>
              <a:ext uri="{C183D7F6-B498-43B3-948B-1728B52AA6E4}">
                <adec:decorative xmlns:adec="http://schemas.microsoft.com/office/drawing/2017/decorative" xmlns="" val="1"/>
              </a:ext>
            </a:extLst>
          </p:cNvPr>
          <p:cNvSpPr>
            <a:spLocks noGrp="1"/>
          </p:cNvSpPr>
          <p:nvPr>
            <p:ph type="title"/>
          </p:nvPr>
        </p:nvSpPr>
        <p:spPr/>
        <p:txBody>
          <a:bodyPr>
            <a:noAutofit/>
          </a:bodyPr>
          <a:lstStyle/>
          <a:p>
            <a:r>
              <a:rPr lang="en-GB" sz="3200" b="1" dirty="0">
                <a:latin typeface="Arial" panose="020B0604020202020204" pitchFamily="34" charset="0"/>
                <a:cs typeface="Arial" panose="020B0604020202020204" pitchFamily="34" charset="0"/>
              </a:rPr>
              <a:t>TRUST LEVEL:</a:t>
            </a:r>
            <a:br>
              <a:rPr lang="en-GB" sz="3200" b="1" dirty="0">
                <a:latin typeface="Arial" panose="020B0604020202020204" pitchFamily="34" charset="0"/>
                <a:cs typeface="Arial" panose="020B0604020202020204" pitchFamily="34" charset="0"/>
              </a:rPr>
            </a:br>
            <a:r>
              <a:rPr lang="en-GB" sz="3200" b="1" dirty="0">
                <a:latin typeface="Arial" panose="020B0604020202020204" pitchFamily="34" charset="0"/>
                <a:cs typeface="Arial" panose="020B0604020202020204" pitchFamily="34" charset="0"/>
              </a:rPr>
              <a:t>TREATING TOBACCO DEPENDENCY STEERING GROUP </a:t>
            </a:r>
          </a:p>
        </p:txBody>
      </p:sp>
      <p:sp>
        <p:nvSpPr>
          <p:cNvPr id="13" name="Slide Number Placeholder 8">
            <a:extLst>
              <a:ext uri="{FF2B5EF4-FFF2-40B4-BE49-F238E27FC236}">
                <a16:creationId xmlns:a16="http://schemas.microsoft.com/office/drawing/2014/main" id="{9E4EA754-43DA-4179-A169-E9FF2FDE2AD9}"/>
              </a:ext>
            </a:extLst>
          </p:cNvPr>
          <p:cNvSpPr>
            <a:spLocks noGrp="1"/>
          </p:cNvSpPr>
          <p:nvPr>
            <p:ph type="sldNum" sz="quarter" idx="12"/>
          </p:nvPr>
        </p:nvSpPr>
        <p:spPr/>
        <p:txBody>
          <a:bodyPr/>
          <a:lstStyle/>
          <a:p>
            <a:fld id="{06A44ADC-FBC0-4698-B0EC-1AD4A4060383}" type="slidenum">
              <a:rPr lang="en-GB" smtClean="0">
                <a:solidFill>
                  <a:schemeClr val="tx1"/>
                </a:solidFill>
              </a:rPr>
              <a:t>5</a:t>
            </a:fld>
            <a:endParaRPr lang="en-GB" dirty="0">
              <a:solidFill>
                <a:schemeClr val="tx1"/>
              </a:solidFill>
            </a:endParaRPr>
          </a:p>
        </p:txBody>
      </p:sp>
      <p:sp>
        <p:nvSpPr>
          <p:cNvPr id="12" name="Rectangle: Diagonal Corners Rounded 11">
            <a:extLst>
              <a:ext uri="{FF2B5EF4-FFF2-40B4-BE49-F238E27FC236}">
                <a16:creationId xmlns:a16="http://schemas.microsoft.com/office/drawing/2014/main" id="{AEFFF596-2092-474F-9BD8-B8C2C4417B97}"/>
              </a:ext>
            </a:extLst>
          </p:cNvPr>
          <p:cNvSpPr/>
          <p:nvPr/>
        </p:nvSpPr>
        <p:spPr>
          <a:xfrm flipH="1">
            <a:off x="359996" y="1391292"/>
            <a:ext cx="11472001" cy="1333144"/>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dirty="0">
              <a:solidFill>
                <a:schemeClr val="tx1"/>
              </a:solidFill>
            </a:endParaRPr>
          </a:p>
        </p:txBody>
      </p:sp>
      <p:sp>
        <p:nvSpPr>
          <p:cNvPr id="5" name="TextBox 4">
            <a:extLst>
              <a:ext uri="{FF2B5EF4-FFF2-40B4-BE49-F238E27FC236}">
                <a16:creationId xmlns:a16="http://schemas.microsoft.com/office/drawing/2014/main" id="{D956B3F9-5E08-4217-A1DB-C74A16EF80A5}"/>
              </a:ext>
            </a:extLst>
          </p:cNvPr>
          <p:cNvSpPr txBox="1"/>
          <p:nvPr/>
        </p:nvSpPr>
        <p:spPr>
          <a:xfrm>
            <a:off x="336795" y="1370219"/>
            <a:ext cx="11398005" cy="1354217"/>
          </a:xfrm>
          <a:prstGeom prst="rect">
            <a:avLst/>
          </a:prstGeom>
          <a:noFill/>
        </p:spPr>
        <p:txBody>
          <a:bodyPr wrap="square" rtlCol="0">
            <a:spAutoFit/>
          </a:bodyPr>
          <a:lstStyle/>
          <a:p>
            <a:r>
              <a:rPr lang="en-GB" sz="1600" b="1" dirty="0"/>
              <a:t>Purpose:</a:t>
            </a:r>
          </a:p>
          <a:p>
            <a:r>
              <a:rPr lang="en-GB" sz="1600" dirty="0"/>
              <a:t>To provide operational insight and support the development and delivery of an onsite tobacco dependency treatment service as set out in the NHS Long Term Plan.  In addition, the role of the Steering group is to ensure a systematic Trust wide approach to implementation of NICE guidance, including robust medication pathways &amp; protocols, staff training plan, communications plan and support for staff to improve their own health and wellbeing.  </a:t>
            </a:r>
            <a:endParaRPr lang="en-GB" dirty="0"/>
          </a:p>
        </p:txBody>
      </p:sp>
      <p:sp>
        <p:nvSpPr>
          <p:cNvPr id="15" name="Rectangle: Diagonal Corners Rounded 14">
            <a:extLst>
              <a:ext uri="{FF2B5EF4-FFF2-40B4-BE49-F238E27FC236}">
                <a16:creationId xmlns:a16="http://schemas.microsoft.com/office/drawing/2014/main" id="{2C2A0A85-1314-49EA-9E8B-1C2263EA17F2}"/>
              </a:ext>
            </a:extLst>
          </p:cNvPr>
          <p:cNvSpPr/>
          <p:nvPr/>
        </p:nvSpPr>
        <p:spPr>
          <a:xfrm flipH="1">
            <a:off x="359995" y="2851292"/>
            <a:ext cx="11472000" cy="3393864"/>
          </a:xfrm>
          <a:prstGeom prst="round2DiagRect">
            <a:avLst/>
          </a:prstGeom>
          <a:noFill/>
          <a:ln w="19050">
            <a:solidFill>
              <a:srgbClr val="00A188"/>
            </a:solid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t" anchorCtr="0"/>
          <a:lstStyle/>
          <a:p>
            <a:endParaRPr lang="en-GB" sz="1050" dirty="0">
              <a:solidFill>
                <a:schemeClr val="tx1"/>
              </a:solidFill>
            </a:endParaRPr>
          </a:p>
        </p:txBody>
      </p:sp>
      <p:sp>
        <p:nvSpPr>
          <p:cNvPr id="14" name="TextBox 13">
            <a:extLst>
              <a:ext uri="{FF2B5EF4-FFF2-40B4-BE49-F238E27FC236}">
                <a16:creationId xmlns:a16="http://schemas.microsoft.com/office/drawing/2014/main" id="{39C6BFA2-19A2-4708-BD7F-DE172B6918E4}"/>
              </a:ext>
            </a:extLst>
          </p:cNvPr>
          <p:cNvSpPr txBox="1"/>
          <p:nvPr/>
        </p:nvSpPr>
        <p:spPr>
          <a:xfrm>
            <a:off x="457207" y="2865120"/>
            <a:ext cx="11374788" cy="3631763"/>
          </a:xfrm>
          <a:prstGeom prst="rect">
            <a:avLst/>
          </a:prstGeom>
          <a:noFill/>
        </p:spPr>
        <p:txBody>
          <a:bodyPr wrap="square" rtlCol="0">
            <a:spAutoFit/>
          </a:bodyPr>
          <a:lstStyle/>
          <a:p>
            <a:r>
              <a:rPr lang="en-GB" sz="1600" b="1" dirty="0"/>
              <a:t>Suggested Objectives:</a:t>
            </a:r>
          </a:p>
          <a:p>
            <a:r>
              <a:rPr lang="en-GB" sz="1400" dirty="0"/>
              <a:t>The group will link to the overarching objectives of the relevant Trust Board and provide assurance that the following objectives are addressed:</a:t>
            </a:r>
          </a:p>
          <a:p>
            <a:pPr marL="285750" indent="-285750">
              <a:buFont typeface="Arial" panose="020B0604020202020204" pitchFamily="34" charset="0"/>
              <a:buChar char="•"/>
            </a:pPr>
            <a:r>
              <a:rPr lang="en-GB" sz="1400" dirty="0"/>
              <a:t>To provide strong leadership &amp; management support to support the implementation of the Trusts Smokefree policy and the NHS Long Term Plan Treating Tobacco Dependency commitments,</a:t>
            </a:r>
          </a:p>
          <a:p>
            <a:pPr marL="285750" indent="-285750">
              <a:buFont typeface="Arial" panose="020B0604020202020204" pitchFamily="34" charset="0"/>
              <a:buChar char="•"/>
            </a:pPr>
            <a:r>
              <a:rPr lang="en-GB" sz="1400" dirty="0"/>
              <a:t>To establish onsite NHS treating tobacco service following the NHSEI recommended models &amp; monitor progress against key milestones,</a:t>
            </a:r>
          </a:p>
          <a:p>
            <a:pPr marL="285750" indent="-285750">
              <a:buFont typeface="Arial" panose="020B0604020202020204" pitchFamily="34" charset="0"/>
              <a:buChar char="•"/>
            </a:pPr>
            <a:r>
              <a:rPr lang="en-GB" sz="1400" dirty="0"/>
              <a:t>To provide a forum for task &amp; finish groups to report into, </a:t>
            </a:r>
          </a:p>
          <a:p>
            <a:pPr marL="285750" indent="-285750">
              <a:buFont typeface="Arial" panose="020B0604020202020204" pitchFamily="34" charset="0"/>
              <a:buChar char="•"/>
            </a:pPr>
            <a:r>
              <a:rPr lang="en-GB" sz="1400" dirty="0"/>
              <a:t>To ensure training plans are in place &amp; support is available to enable staff to deliver tobacco treatment interventions,</a:t>
            </a:r>
          </a:p>
          <a:p>
            <a:pPr marL="285750" indent="-285750">
              <a:buFont typeface="Arial" panose="020B0604020202020204" pitchFamily="34" charset="0"/>
              <a:buChar char="•"/>
            </a:pPr>
            <a:r>
              <a:rPr lang="en-GB" sz="1400" dirty="0"/>
              <a:t>To ensure compliance with </a:t>
            </a:r>
            <a:r>
              <a:rPr lang="en-GB" sz="1400" dirty="0">
                <a:hlinkClick r:id="rId3"/>
              </a:rPr>
              <a:t>NICE Guidance NG209 </a:t>
            </a:r>
            <a:r>
              <a:rPr lang="en-GB" sz="1400" dirty="0"/>
              <a:t>and other national guidance, as well as all relevant legislation,</a:t>
            </a:r>
          </a:p>
          <a:p>
            <a:pPr marL="285750" indent="-285750">
              <a:buFont typeface="Arial" panose="020B0604020202020204" pitchFamily="34" charset="0"/>
              <a:buChar char="•"/>
            </a:pPr>
            <a:r>
              <a:rPr lang="en-GB" sz="1400" dirty="0"/>
              <a:t>To receive monthly updates from the Trust on NHSEI Tobacco Treatment Service reporting metrics &amp; monitor implementation, engagement and quit outcomes amongst patients and staff, as well as changes in smoking prevalence amongst patients </a:t>
            </a:r>
          </a:p>
          <a:p>
            <a:pPr marL="285750" indent="-285750">
              <a:buFont typeface="Arial" panose="020B0604020202020204" pitchFamily="34" charset="0"/>
              <a:buChar char="•"/>
            </a:pPr>
            <a:r>
              <a:rPr lang="en-GB" sz="1400" dirty="0"/>
              <a:t>To monitor and manage smoking-related incidents, and provide a forum for raising and addressing issues arising from smoke free sites and harm reduction</a:t>
            </a:r>
          </a:p>
          <a:p>
            <a:pPr marL="285750" indent="-285750">
              <a:buFont typeface="Arial" panose="020B0604020202020204" pitchFamily="34" charset="0"/>
              <a:buChar char="•"/>
            </a:pPr>
            <a:r>
              <a:rPr lang="en-GB" sz="1400" dirty="0"/>
              <a:t>Identify and disseminate lessons learned and good practice internally and externally</a:t>
            </a:r>
          </a:p>
          <a:p>
            <a:pPr marL="285750" indent="-285750">
              <a:buFont typeface="Arial" panose="020B0604020202020204" pitchFamily="34" charset="0"/>
              <a:buChar char="•"/>
            </a:pPr>
            <a:r>
              <a:rPr lang="en-GB" sz="1400" dirty="0"/>
              <a:t>Assure the Trust Board that appropriate systems and processes to achieve a ‘Smoke Free Hospital Trust’ are in place and continue to monitor these processes moving forward.</a:t>
            </a:r>
          </a:p>
          <a:p>
            <a:endParaRPr lang="en-GB" dirty="0"/>
          </a:p>
        </p:txBody>
      </p:sp>
    </p:spTree>
    <p:extLst>
      <p:ext uri="{BB962C8B-B14F-4D97-AF65-F5344CB8AC3E}">
        <p14:creationId xmlns:p14="http://schemas.microsoft.com/office/powerpoint/2010/main" val="2389844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9238193-C1A1-487C-942E-DA6BC0C68ED8}"/>
              </a:ext>
              <a:ext uri="{C183D7F6-B498-43B3-948B-1728B52AA6E4}">
                <adec:decorative xmlns:adec="http://schemas.microsoft.com/office/drawing/2017/decorative" xmlns="" val="1"/>
              </a:ext>
            </a:extLst>
          </p:cNvPr>
          <p:cNvSpPr>
            <a:spLocks noGrp="1"/>
          </p:cNvSpPr>
          <p:nvPr>
            <p:ph type="title"/>
          </p:nvPr>
        </p:nvSpPr>
        <p:spPr>
          <a:xfrm>
            <a:off x="360000" y="360000"/>
            <a:ext cx="11444072" cy="904436"/>
          </a:xfrm>
        </p:spPr>
        <p:txBody>
          <a:bodyPr vert="horz" lIns="91440" tIns="45720" rIns="91440" bIns="45720" rtlCol="0" anchor="t" anchorCtr="0">
            <a:normAutofit/>
          </a:bodyPr>
          <a:lstStyle/>
          <a:p>
            <a:r>
              <a:rPr lang="en-GB" sz="2700" dirty="0"/>
              <a:t>TREATING TOBACCO DEPENDENCY STEERING GROUP:</a:t>
            </a:r>
            <a:br>
              <a:rPr lang="en-GB" sz="2700" dirty="0"/>
            </a:br>
            <a:r>
              <a:rPr lang="en-GB" sz="2700" dirty="0"/>
              <a:t>SUGGESTED MEMBERSHIP </a:t>
            </a:r>
          </a:p>
        </p:txBody>
      </p:sp>
      <p:pic>
        <p:nvPicPr>
          <p:cNvPr id="4" name="Picture 3" descr="Diagram, schematic&#10;&#10;Description automatically generated">
            <a:extLst>
              <a:ext uri="{FF2B5EF4-FFF2-40B4-BE49-F238E27FC236}">
                <a16:creationId xmlns:a16="http://schemas.microsoft.com/office/drawing/2014/main" id="{55517CD6-E534-4AFB-BBF1-10A3884D372E}"/>
              </a:ext>
            </a:extLst>
          </p:cNvPr>
          <p:cNvPicPr>
            <a:picLocks noChangeAspect="1"/>
          </p:cNvPicPr>
          <p:nvPr/>
        </p:nvPicPr>
        <p:blipFill rotWithShape="1">
          <a:blip r:embed="rId4"/>
          <a:srcRect l="12827" r="12983"/>
          <a:stretch/>
        </p:blipFill>
        <p:spPr>
          <a:xfrm>
            <a:off x="360000" y="1264436"/>
            <a:ext cx="5267276" cy="4934286"/>
          </a:xfrm>
          <a:prstGeom prst="rect">
            <a:avLst/>
          </a:prstGeom>
          <a:noFill/>
        </p:spPr>
      </p:pic>
      <p:sp>
        <p:nvSpPr>
          <p:cNvPr id="20" name="Content Placeholder 5">
            <a:extLst>
              <a:ext uri="{FF2B5EF4-FFF2-40B4-BE49-F238E27FC236}">
                <a16:creationId xmlns:a16="http://schemas.microsoft.com/office/drawing/2014/main" id="{C3A3D905-A811-466D-A328-D82A3E6C7CF1}"/>
              </a:ext>
            </a:extLst>
          </p:cNvPr>
          <p:cNvSpPr>
            <a:spLocks noGrp="1"/>
          </p:cNvSpPr>
          <p:nvPr>
            <p:ph sz="quarter" idx="4"/>
          </p:nvPr>
        </p:nvSpPr>
        <p:spPr>
          <a:xfrm>
            <a:off x="6224072" y="1508760"/>
            <a:ext cx="5580000" cy="4439458"/>
          </a:xfrm>
        </p:spPr>
        <p:txBody>
          <a:bodyPr/>
          <a:lstStyle/>
          <a:p>
            <a:pPr marL="342900" indent="-342900">
              <a:buFont typeface="Arial" panose="020B0604020202020204" pitchFamily="34" charset="0"/>
              <a:buChar char="•"/>
            </a:pPr>
            <a:r>
              <a:rPr lang="en-GB" b="0" dirty="0"/>
              <a:t>Not exhaustive – membership may vary by individual Trust</a:t>
            </a:r>
          </a:p>
          <a:p>
            <a:pPr marL="342900" indent="-342900">
              <a:buFont typeface="Arial" panose="020B0604020202020204" pitchFamily="34" charset="0"/>
              <a:buChar char="•"/>
            </a:pPr>
            <a:r>
              <a:rPr lang="en-GB" b="0" dirty="0"/>
              <a:t>Trust Tobacco Dependency Steering group should be chaired by the Clinical lead &amp; feed into existing Trust governance structures to provide escalation to Executive board</a:t>
            </a:r>
          </a:p>
          <a:p>
            <a:pPr marL="342900" indent="-342900">
              <a:buFont typeface="Arial" panose="020B0604020202020204" pitchFamily="34" charset="0"/>
              <a:buChar char="•"/>
            </a:pPr>
            <a:r>
              <a:rPr lang="en-GB" b="0" dirty="0"/>
              <a:t>Template Terms of Reference embedded below</a:t>
            </a:r>
          </a:p>
          <a:p>
            <a:endParaRPr lang="en-GB" b="0" dirty="0"/>
          </a:p>
          <a:p>
            <a:endParaRPr lang="en-US" dirty="0"/>
          </a:p>
        </p:txBody>
      </p:sp>
      <p:sp>
        <p:nvSpPr>
          <p:cNvPr id="13" name="Slide Number Placeholder 8" hidden="1">
            <a:extLst>
              <a:ext uri="{FF2B5EF4-FFF2-40B4-BE49-F238E27FC236}">
                <a16:creationId xmlns:a16="http://schemas.microsoft.com/office/drawing/2014/main" id="{9E4EA754-43DA-4179-A169-E9FF2FDE2AD9}"/>
              </a:ext>
            </a:extLst>
          </p:cNvPr>
          <p:cNvSpPr>
            <a:spLocks noGrp="1"/>
          </p:cNvSpPr>
          <p:nvPr>
            <p:ph type="sldNum" sz="quarter" idx="12"/>
          </p:nvPr>
        </p:nvSpPr>
        <p:spPr/>
        <p:txBody>
          <a:bodyPr/>
          <a:lstStyle/>
          <a:p>
            <a:pPr>
              <a:spcAft>
                <a:spcPts val="600"/>
              </a:spcAft>
            </a:pPr>
            <a:fld id="{06A44ADC-FBC0-4698-B0EC-1AD4A4060383}" type="slidenum">
              <a:rPr lang="en-GB" smtClean="0">
                <a:solidFill>
                  <a:schemeClr val="tx1"/>
                </a:solidFill>
              </a:rPr>
              <a:pPr>
                <a:spcAft>
                  <a:spcPts val="600"/>
                </a:spcAft>
              </a:pPr>
              <a:t>6</a:t>
            </a:fld>
            <a:endParaRPr lang="en-GB">
              <a:solidFill>
                <a:schemeClr val="tx1"/>
              </a:solidFill>
            </a:endParaRPr>
          </a:p>
        </p:txBody>
      </p:sp>
      <p:graphicFrame>
        <p:nvGraphicFramePr>
          <p:cNvPr id="6" name="Object 5">
            <a:extLst>
              <a:ext uri="{FF2B5EF4-FFF2-40B4-BE49-F238E27FC236}">
                <a16:creationId xmlns:a16="http://schemas.microsoft.com/office/drawing/2014/main" id="{99E8C00F-5EB4-4DB5-993D-89C922263769}"/>
              </a:ext>
            </a:extLst>
          </p:cNvPr>
          <p:cNvGraphicFramePr>
            <a:graphicFrameLocks noChangeAspect="1"/>
          </p:cNvGraphicFramePr>
          <p:nvPr>
            <p:extLst>
              <p:ext uri="{D42A27DB-BD31-4B8C-83A1-F6EECF244321}">
                <p14:modId xmlns:p14="http://schemas.microsoft.com/office/powerpoint/2010/main" val="1938007435"/>
              </p:ext>
            </p:extLst>
          </p:nvPr>
        </p:nvGraphicFramePr>
        <p:xfrm>
          <a:off x="6685280" y="4542790"/>
          <a:ext cx="914400" cy="806450"/>
        </p:xfrm>
        <a:graphic>
          <a:graphicData uri="http://schemas.openxmlformats.org/presentationml/2006/ole">
            <mc:AlternateContent xmlns:mc="http://schemas.openxmlformats.org/markup-compatibility/2006">
              <mc:Choice xmlns:v="urn:schemas-microsoft-com:vml" Requires="v">
                <p:oleObj spid="_x0000_s1048" name="Document" showAsIcon="1" r:id="rId5" imgW="914400" imgH="806400" progId="Word.Document.12">
                  <p:embed/>
                </p:oleObj>
              </mc:Choice>
              <mc:Fallback>
                <p:oleObj name="Document" showAsIcon="1" r:id="rId5" imgW="914400" imgH="806400" progId="Word.Document.12">
                  <p:embed/>
                  <p:pic>
                    <p:nvPicPr>
                      <p:cNvPr id="6" name="Object 5">
                        <a:extLst>
                          <a:ext uri="{FF2B5EF4-FFF2-40B4-BE49-F238E27FC236}">
                            <a16:creationId xmlns:a16="http://schemas.microsoft.com/office/drawing/2014/main" id="{99E8C00F-5EB4-4DB5-993D-89C922263769}"/>
                          </a:ext>
                        </a:extLst>
                      </p:cNvPr>
                      <p:cNvPicPr/>
                      <p:nvPr/>
                    </p:nvPicPr>
                    <p:blipFill>
                      <a:blip r:embed="rId6"/>
                      <a:stretch>
                        <a:fillRect/>
                      </a:stretch>
                    </p:blipFill>
                    <p:spPr>
                      <a:xfrm>
                        <a:off x="6685280" y="4542790"/>
                        <a:ext cx="914400" cy="806450"/>
                      </a:xfrm>
                      <a:prstGeom prst="rect">
                        <a:avLst/>
                      </a:prstGeom>
                    </p:spPr>
                  </p:pic>
                </p:oleObj>
              </mc:Fallback>
            </mc:AlternateContent>
          </a:graphicData>
        </a:graphic>
      </p:graphicFrame>
      <p:sp>
        <p:nvSpPr>
          <p:cNvPr id="2" name="Oval 1">
            <a:extLst>
              <a:ext uri="{FF2B5EF4-FFF2-40B4-BE49-F238E27FC236}">
                <a16:creationId xmlns:a16="http://schemas.microsoft.com/office/drawing/2014/main" id="{39BE3399-9F30-48F6-B567-81754727E402}"/>
              </a:ext>
            </a:extLst>
          </p:cNvPr>
          <p:cNvSpPr/>
          <p:nvPr/>
        </p:nvSpPr>
        <p:spPr>
          <a:xfrm>
            <a:off x="4550233" y="3546241"/>
            <a:ext cx="1032022" cy="830997"/>
          </a:xfrm>
          <a:prstGeom prst="ellipse">
            <a:avLst/>
          </a:prstGeom>
          <a:solidFill>
            <a:srgbClr val="12AE92"/>
          </a:solidFill>
          <a:ln>
            <a:solidFill>
              <a:srgbClr val="12AE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750" b="1" dirty="0">
              <a:solidFill>
                <a:schemeClr val="tx1"/>
              </a:solidFill>
            </a:endParaRPr>
          </a:p>
        </p:txBody>
      </p:sp>
      <p:sp>
        <p:nvSpPr>
          <p:cNvPr id="3" name="TextBox 2">
            <a:extLst>
              <a:ext uri="{FF2B5EF4-FFF2-40B4-BE49-F238E27FC236}">
                <a16:creationId xmlns:a16="http://schemas.microsoft.com/office/drawing/2014/main" id="{87225A83-B5EB-4BBD-BBD9-F416E57D614B}"/>
              </a:ext>
            </a:extLst>
          </p:cNvPr>
          <p:cNvSpPr txBox="1"/>
          <p:nvPr/>
        </p:nvSpPr>
        <p:spPr>
          <a:xfrm>
            <a:off x="4571336" y="3560380"/>
            <a:ext cx="958259" cy="830997"/>
          </a:xfrm>
          <a:prstGeom prst="rect">
            <a:avLst/>
          </a:prstGeom>
          <a:noFill/>
        </p:spPr>
        <p:txBody>
          <a:bodyPr wrap="square" rtlCol="0">
            <a:spAutoFit/>
          </a:bodyPr>
          <a:lstStyle/>
          <a:p>
            <a:pPr lvl="0" algn="ctr"/>
            <a:r>
              <a:rPr lang="en-GB" sz="800" b="1" dirty="0">
                <a:solidFill>
                  <a:srgbClr val="000000"/>
                </a:solidFill>
                <a:latin typeface="Calibri" panose="020F0502020204030204" pitchFamily="34" charset="0"/>
                <a:cs typeface="Calibri" panose="020F0502020204030204" pitchFamily="34" charset="0"/>
              </a:rPr>
              <a:t>Clinical representatives (Respiratory, Cardiology, Cancer, Obstetrics etc)</a:t>
            </a:r>
          </a:p>
        </p:txBody>
      </p:sp>
    </p:spTree>
    <p:extLst>
      <p:ext uri="{BB962C8B-B14F-4D97-AF65-F5344CB8AC3E}">
        <p14:creationId xmlns:p14="http://schemas.microsoft.com/office/powerpoint/2010/main" val="853700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A0CEA59-3954-4580-85F0-330FA90E9E35}"/>
              </a:ext>
            </a:extLst>
          </p:cNvPr>
          <p:cNvSpPr>
            <a:spLocks noGrp="1"/>
          </p:cNvSpPr>
          <p:nvPr>
            <p:ph type="body" idx="1"/>
          </p:nvPr>
        </p:nvSpPr>
        <p:spPr/>
        <p:txBody>
          <a:bodyPr/>
          <a:lstStyle/>
          <a:p>
            <a:r>
              <a:rPr lang="en-GB" b="1" dirty="0" err="1"/>
              <a:t>FutureNHS</a:t>
            </a:r>
            <a:r>
              <a:rPr lang="en-GB" b="1" dirty="0"/>
              <a:t> Collaboration Platform</a:t>
            </a:r>
          </a:p>
        </p:txBody>
      </p:sp>
      <p:sp>
        <p:nvSpPr>
          <p:cNvPr id="3" name="TextBox 2">
            <a:extLst>
              <a:ext uri="{FF2B5EF4-FFF2-40B4-BE49-F238E27FC236}">
                <a16:creationId xmlns:a16="http://schemas.microsoft.com/office/drawing/2014/main" id="{EBF4D6D2-4556-400A-A38C-5F315FB18C1D}"/>
              </a:ext>
            </a:extLst>
          </p:cNvPr>
          <p:cNvSpPr txBox="1"/>
          <p:nvPr/>
        </p:nvSpPr>
        <p:spPr>
          <a:xfrm>
            <a:off x="908626" y="1846053"/>
            <a:ext cx="9650106" cy="2923877"/>
          </a:xfrm>
          <a:prstGeom prst="rect">
            <a:avLst/>
          </a:prstGeom>
          <a:noFill/>
        </p:spPr>
        <p:txBody>
          <a:bodyPr wrap="square" rtlCol="0">
            <a:spAutoFit/>
          </a:bodyPr>
          <a:lstStyle/>
          <a:p>
            <a:r>
              <a:rPr lang="en-GB" sz="2400" dirty="0"/>
              <a:t>NHS Prevention Programme </a:t>
            </a:r>
            <a:r>
              <a:rPr lang="en-GB" sz="2400" dirty="0" err="1"/>
              <a:t>FutureNHS</a:t>
            </a:r>
            <a:r>
              <a:rPr lang="en-GB" sz="2400" dirty="0"/>
              <a:t> workspace provides a central platform for resources that support and relate to the NHS Long Term Plan commitments for Prevention.  It provides a secure space where colleagues throughout the system can share materials, information, plans and ideas</a:t>
            </a:r>
          </a:p>
          <a:p>
            <a:endParaRPr lang="en-GB" sz="3200" dirty="0"/>
          </a:p>
          <a:p>
            <a:r>
              <a:rPr lang="en-GB" sz="3200" dirty="0">
                <a:hlinkClick r:id="rId2"/>
              </a:rPr>
              <a:t>https://future.nhs.uk/NHSpp/grouphome</a:t>
            </a:r>
            <a:r>
              <a:rPr lang="en-GB" sz="3200" dirty="0"/>
              <a:t> </a:t>
            </a:r>
          </a:p>
        </p:txBody>
      </p:sp>
    </p:spTree>
    <p:extLst>
      <p:ext uri="{BB962C8B-B14F-4D97-AF65-F5344CB8AC3E}">
        <p14:creationId xmlns:p14="http://schemas.microsoft.com/office/powerpoint/2010/main" val="61648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1D42835-2A09-4806-BFBD-4D9A42F8BA90}"/>
              </a:ext>
            </a:extLst>
          </p:cNvPr>
          <p:cNvSpPr>
            <a:spLocks noGrp="1"/>
          </p:cNvSpPr>
          <p:nvPr>
            <p:ph type="body" idx="1"/>
          </p:nvPr>
        </p:nvSpPr>
        <p:spPr/>
        <p:txBody>
          <a:bodyPr/>
          <a:lstStyle/>
          <a:p>
            <a:r>
              <a:rPr lang="en-GB" b="1" dirty="0"/>
              <a:t>OHID Tobacco Control Managers</a:t>
            </a:r>
          </a:p>
        </p:txBody>
      </p:sp>
      <p:sp>
        <p:nvSpPr>
          <p:cNvPr id="3" name="TextBox 2">
            <a:extLst>
              <a:ext uri="{FF2B5EF4-FFF2-40B4-BE49-F238E27FC236}">
                <a16:creationId xmlns:a16="http://schemas.microsoft.com/office/drawing/2014/main" id="{5DDEB1E8-FE1C-4F92-9D9E-3250615459B6}"/>
              </a:ext>
            </a:extLst>
          </p:cNvPr>
          <p:cNvSpPr txBox="1"/>
          <p:nvPr/>
        </p:nvSpPr>
        <p:spPr>
          <a:xfrm>
            <a:off x="908626" y="1811547"/>
            <a:ext cx="10133185" cy="2677656"/>
          </a:xfrm>
          <a:prstGeom prst="rect">
            <a:avLst/>
          </a:prstGeom>
          <a:noFill/>
        </p:spPr>
        <p:txBody>
          <a:bodyPr wrap="square" rtlCol="0">
            <a:spAutoFit/>
          </a:bodyPr>
          <a:lstStyle/>
          <a:p>
            <a:r>
              <a:rPr lang="en-GB" sz="2400" dirty="0"/>
              <a:t>North East &amp; Yorkshire 	</a:t>
            </a:r>
            <a:r>
              <a:rPr lang="en-GB" sz="2400" dirty="0">
                <a:hlinkClick r:id="rId2"/>
              </a:rPr>
              <a:t>Joanna.Feeney@dhsc.gov.uk</a:t>
            </a:r>
            <a:endParaRPr lang="en-GB" sz="2400" dirty="0"/>
          </a:p>
          <a:p>
            <a:r>
              <a:rPr lang="en-GB" sz="2400" dirty="0"/>
              <a:t>North West			</a:t>
            </a:r>
            <a:r>
              <a:rPr lang="en-GB" sz="2400" dirty="0">
                <a:hlinkClick r:id="rId3"/>
              </a:rPr>
              <a:t>Rachel.Swindells@dhsc.gov.uk</a:t>
            </a:r>
            <a:endParaRPr lang="en-GB" sz="2400" dirty="0"/>
          </a:p>
          <a:p>
            <a:r>
              <a:rPr lang="en-GB" sz="2400" dirty="0"/>
              <a:t>Midlands			</a:t>
            </a:r>
            <a:r>
              <a:rPr lang="en-GB" sz="2400" dirty="0">
                <a:hlinkClick r:id="rId4"/>
              </a:rPr>
              <a:t>James.Gillies@dhsc.gov.uk</a:t>
            </a:r>
            <a:endParaRPr lang="en-GB" sz="2400" dirty="0"/>
          </a:p>
          <a:p>
            <a:r>
              <a:rPr lang="en-GB" sz="2400" dirty="0"/>
              <a:t>East of England		</a:t>
            </a:r>
            <a:r>
              <a:rPr lang="en-GB" sz="2400" dirty="0">
                <a:hlinkClick r:id="rId5"/>
              </a:rPr>
              <a:t>Claire.Parker@dhsc.gov.uk</a:t>
            </a:r>
            <a:r>
              <a:rPr lang="en-GB" sz="2400" dirty="0"/>
              <a:t> </a:t>
            </a:r>
          </a:p>
          <a:p>
            <a:r>
              <a:rPr lang="en-GB" sz="2400" dirty="0"/>
              <a:t>London			</a:t>
            </a:r>
            <a:r>
              <a:rPr lang="en-GB" sz="2400" dirty="0">
                <a:hlinkClick r:id="rId6"/>
              </a:rPr>
              <a:t>Alanna.Molloy@dhsc.gov.uk</a:t>
            </a:r>
            <a:endParaRPr lang="en-GB" sz="2400" dirty="0"/>
          </a:p>
          <a:p>
            <a:r>
              <a:rPr lang="en-GB" sz="2400" dirty="0"/>
              <a:t>South East			</a:t>
            </a:r>
            <a:r>
              <a:rPr lang="en-GB" sz="2400" dirty="0">
                <a:hlinkClick r:id="rId7"/>
              </a:rPr>
              <a:t>Naseem</a:t>
            </a:r>
            <a:r>
              <a:rPr lang="en-GB" sz="2400">
                <a:hlinkClick r:id="rId7"/>
              </a:rPr>
              <a:t>.Mushtaq</a:t>
            </a:r>
            <a:r>
              <a:rPr lang="en-GB" sz="2400" dirty="0">
                <a:hlinkClick r:id="rId7"/>
              </a:rPr>
              <a:t>@dhsc.gov.uk</a:t>
            </a:r>
            <a:endParaRPr lang="en-GB" sz="2400" dirty="0"/>
          </a:p>
          <a:p>
            <a:r>
              <a:rPr lang="en-GB" sz="2400" dirty="0"/>
              <a:t>South West 			</a:t>
            </a:r>
            <a:r>
              <a:rPr lang="en-GB" sz="2400" dirty="0">
                <a:hlinkClick r:id="rId8"/>
              </a:rPr>
              <a:t>Natalie.Sims@dhsc.gov.uk</a:t>
            </a:r>
            <a:r>
              <a:rPr lang="en-GB" sz="2400" dirty="0"/>
              <a:t> </a:t>
            </a:r>
            <a:endParaRPr lang="en-GB" dirty="0"/>
          </a:p>
        </p:txBody>
      </p:sp>
    </p:spTree>
    <p:extLst>
      <p:ext uri="{BB962C8B-B14F-4D97-AF65-F5344CB8AC3E}">
        <p14:creationId xmlns:p14="http://schemas.microsoft.com/office/powerpoint/2010/main" val="29742057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HID-PPT-template">
  <a:themeElements>
    <a:clrScheme name="DHSC">
      <a:dk1>
        <a:sysClr val="windowText" lastClr="000000"/>
      </a:dk1>
      <a:lt1>
        <a:sysClr val="window" lastClr="FFFFFF"/>
      </a:lt1>
      <a:dk2>
        <a:srgbClr val="616265"/>
      </a:dk2>
      <a:lt2>
        <a:srgbClr val="E0E0E1"/>
      </a:lt2>
      <a:accent1>
        <a:srgbClr val="01A188"/>
      </a:accent1>
      <a:accent2>
        <a:srgbClr val="0063BE"/>
      </a:accent2>
      <a:accent3>
        <a:srgbClr val="E57200"/>
      </a:accent3>
      <a:accent4>
        <a:srgbClr val="512698"/>
      </a:accent4>
      <a:accent5>
        <a:srgbClr val="34B6E4"/>
      </a:accent5>
      <a:accent6>
        <a:srgbClr val="CC092F"/>
      </a:accent6>
      <a:hlink>
        <a:srgbClr val="0063BE"/>
      </a:hlink>
      <a:folHlink>
        <a:srgbClr val="5126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4398_DHSC_Ppt_template_DRAFT_v6.potx" id="{FF5623C2-E648-4D18-8D02-A8C6CCA3E916}" vid="{5CEE7835-84B0-457A-AA1D-DEDF797DD0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77CCB2FD5285447B838C0E378A2C57B" ma:contentTypeVersion="13" ma:contentTypeDescription="Create a new document." ma:contentTypeScope="" ma:versionID="341830fc82dc5d677a8a9ffe047985a9">
  <xsd:schema xmlns:xsd="http://www.w3.org/2001/XMLSchema" xmlns:xs="http://www.w3.org/2001/XMLSchema" xmlns:p="http://schemas.microsoft.com/office/2006/metadata/properties" xmlns:ns3="b63cb701-d1d7-478d-8e2a-afbccbbf78ff" xmlns:ns4="5fa23849-658a-4fde-8383-6b1f8f5b9324" targetNamespace="http://schemas.microsoft.com/office/2006/metadata/properties" ma:root="true" ma:fieldsID="d19ad816cba66e19eb5dd19657910588" ns3:_="" ns4:_="">
    <xsd:import namespace="b63cb701-d1d7-478d-8e2a-afbccbbf78ff"/>
    <xsd:import namespace="5fa23849-658a-4fde-8383-6b1f8f5b932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3cb701-d1d7-478d-8e2a-afbccbbf78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fa23849-658a-4fde-8383-6b1f8f5b932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F5448A3-228C-4E4E-9FBD-2FD53493C122}">
  <ds:schemaRefs>
    <ds:schemaRef ds:uri="http://schemas.microsoft.com/sharepoint/v3/contenttype/forms"/>
  </ds:schemaRefs>
</ds:datastoreItem>
</file>

<file path=customXml/itemProps2.xml><?xml version="1.0" encoding="utf-8"?>
<ds:datastoreItem xmlns:ds="http://schemas.openxmlformats.org/officeDocument/2006/customXml" ds:itemID="{2242529B-DA7C-446E-8ADB-101A652967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3cb701-d1d7-478d-8e2a-afbccbbf78ff"/>
    <ds:schemaRef ds:uri="5fa23849-658a-4fde-8383-6b1f8f5b93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412E23-15A2-4C23-846B-C7C3290EA7EF}">
  <ds:schemaRefs>
    <ds:schemaRef ds:uri="http://purl.org/dc/elements/1.1/"/>
    <ds:schemaRef ds:uri="http://schemas.microsoft.com/office/infopath/2007/PartnerControls"/>
    <ds:schemaRef ds:uri="http://purl.org/dc/terms/"/>
    <ds:schemaRef ds:uri="b63cb701-d1d7-478d-8e2a-afbccbbf78ff"/>
    <ds:schemaRef ds:uri="http://schemas.microsoft.com/office/2006/metadata/properties"/>
    <ds:schemaRef ds:uri="http://schemas.openxmlformats.org/package/2006/metadata/core-properties"/>
    <ds:schemaRef ds:uri="http://schemas.microsoft.com/office/2006/documentManagement/types"/>
    <ds:schemaRef ds:uri="5fa23849-658a-4fde-8383-6b1f8f5b9324"/>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301</TotalTime>
  <Words>1538</Words>
  <Application>Microsoft Office PowerPoint</Application>
  <PresentationFormat>Widescreen</PresentationFormat>
  <Paragraphs>118</Paragraphs>
  <Slides>8</Slides>
  <Notes>4</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Calibri Light</vt:lpstr>
      <vt:lpstr>Office Theme</vt:lpstr>
      <vt:lpstr>OHID-PPT-template</vt:lpstr>
      <vt:lpstr>Document</vt:lpstr>
      <vt:lpstr>NHS LTP Treating Tobacco Dependence Programme</vt:lpstr>
      <vt:lpstr>PowerPoint Presentation</vt:lpstr>
      <vt:lpstr>PowerPoint Presentation</vt:lpstr>
      <vt:lpstr>TRUST LEVEL: LEADERSHIP</vt:lpstr>
      <vt:lpstr>TRUST LEVEL: TREATING TOBACCO DEPENDENCY STEERING GROUP </vt:lpstr>
      <vt:lpstr>TREATING TOBACCO DEPENDENCY STEERING GROUP: SUGGESTED MEMBERSHIP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NHS LTP Treating Tobacco Dependence Programme</dc:title>
  <dc:creator>Joanna Feeney</dc:creator>
  <cp:lastModifiedBy>Melanie Perry</cp:lastModifiedBy>
  <cp:revision>38</cp:revision>
  <dcterms:created xsi:type="dcterms:W3CDTF">2021-11-12T08:10:23Z</dcterms:created>
  <dcterms:modified xsi:type="dcterms:W3CDTF">2022-01-04T11:40:12Z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0x010100F77CCB2FD5285447B838C0E378A2C57B</vt:lpwstr>
  </property>
</Properties>
</file>