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0027"/>
    <a:srgbClr val="0A0D06"/>
    <a:srgbClr val="0D1108"/>
    <a:srgbClr val="141B0B"/>
    <a:srgbClr val="0B5601"/>
    <a:srgbClr val="2939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38" autoAdjust="0"/>
    <p:restoredTop sz="91987" autoAdjust="0"/>
  </p:normalViewPr>
  <p:slideViewPr>
    <p:cSldViewPr snapToGrid="0" snapToObjects="1">
      <p:cViewPr varScale="1">
        <p:scale>
          <a:sx n="54" d="100"/>
          <a:sy n="54" d="100"/>
        </p:scale>
        <p:origin x="1686" y="108"/>
      </p:cViewPr>
      <p:guideLst>
        <p:guide orient="horz" pos="4032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4"/>
            <a:ext cx="8161020" cy="274404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4DF64-CA84-4A48-A5D2-805C1B055491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DDD2-6898-9544-A0FC-EC9D441CE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440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4DF64-CA84-4A48-A5D2-805C1B055491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DDD2-6898-9544-A0FC-EC9D441CE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378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512658"/>
            <a:ext cx="2160270" cy="1092284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0" y="512658"/>
            <a:ext cx="6320790" cy="1092284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4DF64-CA84-4A48-A5D2-805C1B055491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DDD2-6898-9544-A0FC-EC9D441CE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728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4DF64-CA84-4A48-A5D2-805C1B055491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DDD2-6898-9544-A0FC-EC9D441CE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807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5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4DF64-CA84-4A48-A5D2-805C1B055491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DDD2-6898-9544-A0FC-EC9D441CE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628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0" y="2987041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610" y="2987041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4DF64-CA84-4A48-A5D2-805C1B055491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DDD2-6898-9544-A0FC-EC9D441CE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707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7" y="2865544"/>
            <a:ext cx="4243864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7" y="4059766"/>
            <a:ext cx="4243864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4DF64-CA84-4A48-A5D2-805C1B055491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DDD2-6898-9544-A0FC-EC9D441CE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575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4DF64-CA84-4A48-A5D2-805C1B055491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DDD2-6898-9544-A0FC-EC9D441CE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920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4DF64-CA84-4A48-A5D2-805C1B055491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DDD2-6898-9544-A0FC-EC9D441CE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81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09693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2" y="509694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" y="2678854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4DF64-CA84-4A48-A5D2-805C1B055491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DDD2-6898-9544-A0FC-EC9D441CE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152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0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1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4DF64-CA84-4A48-A5D2-805C1B055491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4DDD2-6898-9544-A0FC-EC9D441CE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8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4DF64-CA84-4A48-A5D2-805C1B055491}" type="datetimeFigureOut">
              <a:rPr lang="en-US" smtClean="0"/>
              <a:t>3/24/2023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187"/>
            <a:ext cx="30403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4DDD2-6898-9544-A0FC-EC9D441CE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50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4008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640080" rtl="0" eaLnBrk="1" latinLnBrk="0" hangingPunct="1">
        <a:spcBef>
          <a:spcPct val="20000"/>
        </a:spcBef>
        <a:buFont typeface="Arial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640080" rtl="0" eaLnBrk="1" latinLnBrk="0" hangingPunct="1">
        <a:spcBef>
          <a:spcPct val="20000"/>
        </a:spcBef>
        <a:buFont typeface="Arial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640080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64008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640080" rtl="0" eaLnBrk="1" latinLnBrk="0" hangingPunct="1">
        <a:spcBef>
          <a:spcPct val="20000"/>
        </a:spcBef>
        <a:buFont typeface="Arial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microsoft.com/office/2007/relationships/hdphoto" Target="../media/hdphoto5.wdp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microsoft.com/office/2007/relationships/hdphoto" Target="../media/hdphoto4.wdp"/><Relationship Id="rId5" Type="http://schemas.microsoft.com/office/2007/relationships/hdphoto" Target="../media/hdphoto1.wdp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microsoft.com/office/2007/relationships/hdphoto" Target="../media/hdphoto3.wdp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81459" y="1380084"/>
            <a:ext cx="5142205" cy="2797575"/>
            <a:chOff x="156973" y="1225731"/>
            <a:chExt cx="4468518" cy="1973469"/>
          </a:xfrm>
        </p:grpSpPr>
        <p:sp>
          <p:nvSpPr>
            <p:cNvPr id="50" name="Rounded Rectangle 49"/>
            <p:cNvSpPr/>
            <p:nvPr/>
          </p:nvSpPr>
          <p:spPr>
            <a:xfrm>
              <a:off x="156973" y="1225731"/>
              <a:ext cx="4378833" cy="190141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81460" y="1335654"/>
              <a:ext cx="4444031" cy="18635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8913" indent="-188913">
                <a:buFont typeface="Arial"/>
                <a:buChar char="•"/>
              </a:pPr>
              <a:r>
                <a:rPr lang="en-US" sz="155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Climate change worsens respiratory health </a:t>
              </a:r>
            </a:p>
            <a:p>
              <a:pPr marL="188913" indent="-188913">
                <a:buFont typeface="Arial"/>
                <a:buChar char="•"/>
              </a:pPr>
              <a:r>
                <a:rPr lang="en-US" sz="155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NHS </a:t>
              </a:r>
              <a:r>
                <a:rPr lang="en-US" sz="155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/>
                </a:rPr>
                <a:t>is responsible for </a:t>
              </a:r>
              <a:r>
                <a:rPr lang="en-US" sz="155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~5% of UK’s carbon footprint</a:t>
              </a:r>
              <a:r>
                <a:rPr lang="en-US" sz="1550" baseline="300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en-US" sz="155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</a:p>
            <a:p>
              <a:pPr marL="188913" indent="-188913">
                <a:buFont typeface="Arial"/>
                <a:buChar char="•"/>
              </a:pPr>
              <a:r>
                <a:rPr lang="en-US" sz="155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Metered-dose inhalers (MDIs) are ~</a:t>
              </a:r>
              <a:r>
                <a:rPr lang="en-US" sz="1550" b="1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3% of NHS carbon footprint</a:t>
              </a:r>
              <a:r>
                <a:rPr lang="en-US" sz="1550" baseline="300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  <a:p>
              <a:pPr marL="188913" indent="-188913">
                <a:buFont typeface="Arial"/>
                <a:buChar char="•"/>
              </a:pPr>
              <a:r>
                <a:rPr lang="en-US" sz="155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Dry powder inhalers (DPIs) and soft mist inhalers (SMIs)</a:t>
              </a:r>
            </a:p>
            <a:p>
              <a:pPr marL="541338" lvl="1" indent="-95250">
                <a:buFont typeface="Arial"/>
                <a:buChar char="•"/>
              </a:pPr>
              <a:r>
                <a:rPr lang="en-US" sz="155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often a suitable alternative </a:t>
              </a:r>
            </a:p>
            <a:p>
              <a:pPr marL="541338" lvl="1" indent="-95250">
                <a:buFont typeface="Arial"/>
                <a:buChar char="•"/>
              </a:pPr>
              <a:r>
                <a:rPr lang="en-US" sz="155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carbon footprint </a:t>
              </a:r>
              <a:r>
                <a:rPr lang="en-US" sz="1550" b="1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20-30 times less </a:t>
              </a:r>
              <a:r>
                <a:rPr lang="en-US" sz="155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than MDIs</a:t>
              </a:r>
              <a:r>
                <a:rPr lang="en-US" sz="1550" baseline="300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  <a:p>
              <a:pPr marL="188913" indent="-188913">
                <a:buFont typeface="Arial"/>
                <a:buChar char="•"/>
              </a:pPr>
              <a:r>
                <a:rPr lang="en-US" sz="155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NICE and the British Thoracic Society support low </a:t>
              </a:r>
              <a:br>
                <a:rPr lang="en-US" sz="155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55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carbon inhaler prescribing </a:t>
              </a:r>
              <a:r>
                <a:rPr lang="en-US" sz="1550" baseline="30000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4,5</a:t>
              </a:r>
              <a:endParaRPr lang="en-US" sz="1650" dirty="0">
                <a:solidFill>
                  <a:schemeClr val="bg2">
                    <a:lumMod val="10000"/>
                  </a:schemeClr>
                </a:solidFill>
              </a:endParaRPr>
            </a:p>
            <a:p>
              <a:endParaRPr lang="en-US" sz="1600" baseline="300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7939" y="12256202"/>
            <a:ext cx="95276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[1]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https://www.england.nhs.uk/2020/01/greener-nhs-campaign-to-tackle-climate-health-emergency/; </a:t>
            </a:r>
            <a:r>
              <a:rPr lang="en-GB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[2] 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Janson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C 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et al.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Carbon footprint impact of the choice of inhalers for asthma and COPD. 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Thorax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2020;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75: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82-84</a:t>
            </a:r>
            <a:r>
              <a:rPr lang="en-GB" sz="9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[3] Green Inhaler. </a:t>
            </a:r>
            <a:r>
              <a:rPr lang="en-GB" sz="900" i="1" dirty="0">
                <a:latin typeface="Arial" panose="020B0604020202020204" pitchFamily="34" charset="0"/>
                <a:cs typeface="Arial" panose="020B0604020202020204" pitchFamily="34" charset="0"/>
              </a:rPr>
              <a:t>The Problem with Inhalers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[online]. Available at: https://greeninhaler.org/the-problem-with-inhalers/; [4]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National Institute for Health and Care Excellence.  Patient decision aid: inhalers for asthma.  NICE 2020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; [5]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British Thoracic Society. Position Statement: The environment and lung health. March 2020.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900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71690"/>
              </p:ext>
            </p:extLst>
          </p:nvPr>
        </p:nvGraphicFramePr>
        <p:xfrm>
          <a:off x="156974" y="4377125"/>
          <a:ext cx="9325538" cy="32175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1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2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14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89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60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646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897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6997">
                <a:tc>
                  <a:txBody>
                    <a:bodyPr/>
                    <a:lstStyle/>
                    <a:p>
                      <a:r>
                        <a:rPr lang="en-US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Carbon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Reliever</a:t>
                      </a:r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 dose ICS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 </a:t>
                      </a:r>
                      <a:r>
                        <a:rPr lang="en-US" sz="13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ICS</a:t>
                      </a:r>
                      <a:r>
                        <a:rPr lang="en-US" sz="1300" b="1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</a:t>
                      </a:r>
                      <a:r>
                        <a:rPr lang="en-US" sz="13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LABA</a:t>
                      </a:r>
                      <a:endParaRPr lang="en-US" sz="13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Moderate ICS </a:t>
                      </a:r>
                      <a:r>
                        <a:rPr lang="en-US" sz="13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&amp; </a:t>
                      </a:r>
                      <a:r>
                        <a:rPr lang="en-US" sz="13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LABA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 ICS </a:t>
                      </a:r>
                      <a:r>
                        <a:rPr lang="en-US" sz="13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&amp; </a:t>
                      </a:r>
                      <a:r>
                        <a:rPr lang="en-US" sz="13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LABA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ICS &amp; LABA</a:t>
                      </a:r>
                      <a:r>
                        <a:rPr lang="en-US" sz="1300" b="1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</a:t>
                      </a:r>
                      <a:r>
                        <a:rPr lang="en-US" sz="13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LAMA</a:t>
                      </a:r>
                      <a:endParaRPr lang="en-US" sz="13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3257">
                <a:tc>
                  <a:txBody>
                    <a:bodyPr/>
                    <a:lstStyle/>
                    <a:p>
                      <a:endParaRPr lang="en-US" sz="1800" b="1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en-US" sz="18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</a:t>
                      </a:r>
                    </a:p>
                  </a:txBody>
                  <a:tcPr>
                    <a:lnB w="12700" cmpd="sng">
                      <a:noFill/>
                    </a:lnB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Salbutamol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Easyhaler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en-GB" sz="1200" b="0" kern="1200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en-GB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Ventolin </a:t>
                      </a:r>
                      <a:r>
                        <a:rPr lang="en-GB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Accuhaler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Beclometasone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Easyhaler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ＭＳ 明朝"/>
                          <a:cs typeface="Arial" panose="020B0604020202020204" pitchFamily="34" charset="0"/>
                        </a:rPr>
                        <a:t>Fostair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ea typeface="ＭＳ 明朝"/>
                          <a:cs typeface="Arial" panose="020B0604020202020204" pitchFamily="34" charset="0"/>
                        </a:rPr>
                        <a:t>NEXThaler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ＭＳ 明朝"/>
                          <a:cs typeface="Arial" panose="020B0604020202020204" pitchFamily="34" charset="0"/>
                        </a:rPr>
                        <a:t> </a:t>
                      </a:r>
                      <a:endParaRPr lang="en-GB" sz="1200" b="0" baseline="0" dirty="0">
                        <a:effectLst/>
                        <a:latin typeface="Arial" panose="020B0604020202020204" pitchFamily="34" charset="0"/>
                        <a:ea typeface="ＭＳ 明朝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ＭＳ 明朝"/>
                        <a:cs typeface="Arial" panose="020B0604020202020204" pitchFamily="34" charset="0"/>
                      </a:endParaRPr>
                    </a:p>
                    <a:p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ＭＳ 明朝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ＭＳ 明朝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ＭＳ 明朝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ＭＳ 明朝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ＭＳ 明朝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ＭＳ 明朝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ＭＳ 明朝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ＭＳ 明朝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ＭＳ 明朝"/>
                          <a:cs typeface="Arial" panose="020B0604020202020204" pitchFamily="34" charset="0"/>
                        </a:rPr>
                        <a:t> 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ＭＳ 明朝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B w="12700" cmpd="sng">
                      <a:noFill/>
                    </a:lnB>
                    <a:solidFill>
                      <a:schemeClr val="accent3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1692">
                <a:tc>
                  <a:txBody>
                    <a:bodyPr/>
                    <a:lstStyle/>
                    <a:p>
                      <a:endParaRPr lang="en-US" sz="800" b="1" dirty="0">
                        <a:solidFill>
                          <a:srgbClr val="800000"/>
                        </a:solidFill>
                      </a:endParaRPr>
                    </a:p>
                    <a:p>
                      <a:r>
                        <a:rPr lang="en-US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Mod.</a:t>
                      </a:r>
                    </a:p>
                  </a:txBody>
                  <a:tcPr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Salbutamol MDI 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Clenil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Modulite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MDI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ＭＳ 明朝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Fostair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MDI 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Fostair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MDI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Fostair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MDI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ea typeface="ＭＳ 明朝"/>
                          <a:cs typeface="Arial" panose="020B0604020202020204" pitchFamily="34" charset="0"/>
                        </a:rPr>
                        <a:t>Trimbow</a:t>
                      </a:r>
                      <a:r>
                        <a:rPr lang="en-US" sz="1200" b="1" baseline="0" dirty="0">
                          <a:effectLst/>
                          <a:latin typeface="Arial" panose="020B0604020202020204" pitchFamily="34" charset="0"/>
                          <a:ea typeface="ＭＳ 明朝"/>
                          <a:cs typeface="Arial" panose="020B0604020202020204" pitchFamily="34" charset="0"/>
                        </a:rPr>
                        <a:t> MDI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ＭＳ 明朝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1531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</a:t>
                      </a:r>
                    </a:p>
                  </a:txBody>
                  <a:tcPr anchor="ctr">
                    <a:lnT w="12700" cmpd="sng">
                      <a:noFill/>
                    </a:lnT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Ventolin </a:t>
                      </a:r>
                      <a:r>
                        <a:rPr 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Evohaler</a:t>
                      </a:r>
                      <a:endParaRPr lang="en-US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GB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Flutiform</a:t>
                      </a:r>
                      <a:r>
                        <a:rPr lang="en-US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or Symbicort MDI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Flutiform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or Symbicort MDI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Flutiform</a:t>
                      </a:r>
                      <a:r>
                        <a:rPr lang="en-US" sz="1200" b="1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MDI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Arial" panose="020B0604020202020204" pitchFamily="34" charset="0"/>
                        <a:ea typeface="ＭＳ 明朝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T w="12700" cmpd="sng">
                      <a:noFill/>
                    </a:lnT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4" name="Rectangle 33"/>
          <p:cNvSpPr/>
          <p:nvPr/>
        </p:nvSpPr>
        <p:spPr>
          <a:xfrm>
            <a:off x="54807" y="130779"/>
            <a:ext cx="697775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n-GB" sz="3600" b="1" dirty="0">
                <a:ln/>
                <a:solidFill>
                  <a:srgbClr val="0A0D0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Promoting respiratory health with ...</a:t>
            </a:r>
            <a:r>
              <a:rPr lang="en-US" sz="36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planet friendly inhalers</a:t>
            </a:r>
            <a:endParaRPr lang="en-GB" sz="3600" b="1" dirty="0">
              <a:ln/>
              <a:solidFill>
                <a:srgbClr val="0A0D0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1460" y="8069074"/>
            <a:ext cx="4476143" cy="1277273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to switch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42900" indent="-342900">
              <a:buFont typeface="Arial"/>
              <a:buChar char="•"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spacer not required</a:t>
            </a:r>
          </a:p>
          <a:p>
            <a:pPr marL="342900" indent="-342900">
              <a:buFont typeface="Arial"/>
              <a:buChar char="•"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patient happy to change</a:t>
            </a:r>
          </a:p>
          <a:p>
            <a:pPr marL="342900" indent="-342900">
              <a:buFont typeface="Arial"/>
              <a:buChar char="•"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able to achieve required technique</a:t>
            </a:r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6727" y="8153007"/>
            <a:ext cx="667484" cy="667484"/>
          </a:xfrm>
          <a:prstGeom prst="rect">
            <a:avLst/>
          </a:prstGeom>
        </p:spPr>
      </p:pic>
      <p:grpSp>
        <p:nvGrpSpPr>
          <p:cNvPr id="71" name="Group 70"/>
          <p:cNvGrpSpPr/>
          <p:nvPr/>
        </p:nvGrpSpPr>
        <p:grpSpPr>
          <a:xfrm>
            <a:off x="4796745" y="8069073"/>
            <a:ext cx="4661106" cy="1277273"/>
            <a:chOff x="4796745" y="7656916"/>
            <a:chExt cx="4661106" cy="1277273"/>
          </a:xfrm>
        </p:grpSpPr>
        <p:sp>
          <p:nvSpPr>
            <p:cNvPr id="33" name="TextBox 32"/>
            <p:cNvSpPr txBox="1"/>
            <p:nvPr/>
          </p:nvSpPr>
          <p:spPr>
            <a:xfrm>
              <a:off x="4796745" y="7656916"/>
              <a:ext cx="4661106" cy="1277273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900" b="1" dirty="0">
                  <a:solidFill>
                    <a:srgbClr val="B4002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When not to switch</a:t>
              </a:r>
              <a:r>
                <a:rPr lang="en-US" sz="1900" dirty="0"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342900" indent="-342900">
                <a:buFont typeface="Arial"/>
                <a:buChar char="•"/>
              </a:pPr>
              <a:r>
                <a:rPr lang="en-US" sz="1900" dirty="0">
                  <a:latin typeface="Arial" panose="020B0604020202020204" pitchFamily="34" charset="0"/>
                  <a:cs typeface="Arial" panose="020B0604020202020204" pitchFamily="34" charset="0"/>
                </a:rPr>
                <a:t>low inspiratory flow rate</a:t>
              </a:r>
            </a:p>
            <a:p>
              <a:pPr marL="342900" indent="-342900">
                <a:buFont typeface="Arial"/>
                <a:buChar char="•"/>
              </a:pPr>
              <a:r>
                <a:rPr lang="en-US" sz="1900" dirty="0">
                  <a:latin typeface="Arial" panose="020B0604020202020204" pitchFamily="34" charset="0"/>
                  <a:cs typeface="Arial" panose="020B0604020202020204" pitchFamily="34" charset="0"/>
                </a:rPr>
                <a:t>patient preference</a:t>
              </a:r>
            </a:p>
            <a:p>
              <a:pPr marL="342900" indent="-342900">
                <a:buFont typeface="Arial"/>
                <a:buChar char="•"/>
              </a:pPr>
              <a:r>
                <a:rPr lang="en-US" sz="1900" dirty="0">
                  <a:latin typeface="Arial" panose="020B0604020202020204" pitchFamily="34" charset="0"/>
                  <a:cs typeface="Arial" panose="020B0604020202020204" pitchFamily="34" charset="0"/>
                </a:rPr>
                <a:t>risk of </a:t>
              </a:r>
              <a:r>
                <a:rPr lang="en-US" sz="1900" dirty="0" err="1">
                  <a:latin typeface="Arial" panose="020B0604020202020204" pitchFamily="34" charset="0"/>
                  <a:cs typeface="Arial" panose="020B0604020202020204" pitchFamily="34" charset="0"/>
                </a:rPr>
                <a:t>destabilising</a:t>
              </a:r>
              <a:r>
                <a:rPr lang="en-US" sz="1900" dirty="0">
                  <a:latin typeface="Arial" panose="020B0604020202020204" pitchFamily="34" charset="0"/>
                  <a:cs typeface="Arial" panose="020B0604020202020204" pitchFamily="34" charset="0"/>
                </a:rPr>
                <a:t> disease control</a:t>
              </a:r>
            </a:p>
          </p:txBody>
        </p:sp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710881" y="7738258"/>
              <a:ext cx="625405" cy="625405"/>
            </a:xfrm>
            <a:prstGeom prst="rect">
              <a:avLst/>
            </a:prstGeom>
          </p:spPr>
        </p:pic>
      </p:grpSp>
      <p:grpSp>
        <p:nvGrpSpPr>
          <p:cNvPr id="43" name="Group 42"/>
          <p:cNvGrpSpPr/>
          <p:nvPr/>
        </p:nvGrpSpPr>
        <p:grpSpPr>
          <a:xfrm>
            <a:off x="110978" y="9525581"/>
            <a:ext cx="9371534" cy="1011343"/>
            <a:chOff x="110978" y="9719587"/>
            <a:chExt cx="9371534" cy="745439"/>
          </a:xfrm>
        </p:grpSpPr>
        <p:sp>
          <p:nvSpPr>
            <p:cNvPr id="42" name="Rounded Rectangle 41"/>
            <p:cNvSpPr/>
            <p:nvPr/>
          </p:nvSpPr>
          <p:spPr>
            <a:xfrm>
              <a:off x="110978" y="9719587"/>
              <a:ext cx="9371534" cy="745439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35775" y="9799661"/>
              <a:ext cx="8876141" cy="5898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300" b="1" dirty="0">
                  <a:solidFill>
                    <a:srgbClr val="008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Remember: </a:t>
              </a:r>
              <a:r>
                <a:rPr lang="en-US" sz="2300" b="1" dirty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 most sustainable inhaler is the inhaler that best supports the patient and minimises hospital </a:t>
              </a:r>
              <a:r>
                <a:rPr lang="en-US" sz="2300" b="1" dirty="0" smtClean="0">
                  <a:solidFill>
                    <a:schemeClr val="bg2">
                      <a:lumMod val="1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admissions </a:t>
              </a:r>
              <a:endParaRPr lang="en-US" sz="23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122239" y="10880099"/>
            <a:ext cx="14863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Other carbon-saving strategies!</a:t>
            </a:r>
          </a:p>
        </p:txBody>
      </p:sp>
      <p:grpSp>
        <p:nvGrpSpPr>
          <p:cNvPr id="76" name="Group 75"/>
          <p:cNvGrpSpPr/>
          <p:nvPr/>
        </p:nvGrpSpPr>
        <p:grpSpPr>
          <a:xfrm>
            <a:off x="1336475" y="10667841"/>
            <a:ext cx="1394611" cy="1507659"/>
            <a:chOff x="2149298" y="10275801"/>
            <a:chExt cx="1382592" cy="1015663"/>
          </a:xfrm>
        </p:grpSpPr>
        <p:sp>
          <p:nvSpPr>
            <p:cNvPr id="75" name="Rounded Rectangle 74"/>
            <p:cNvSpPr/>
            <p:nvPr/>
          </p:nvSpPr>
          <p:spPr>
            <a:xfrm>
              <a:off x="2160288" y="10275801"/>
              <a:ext cx="1371602" cy="101566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2149298" y="10493341"/>
              <a:ext cx="1371602" cy="559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Optimise</a:t>
              </a:r>
              <a:r>
                <a:rPr lang="en-US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inhaler technique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5292172" y="1600889"/>
            <a:ext cx="4345907" cy="2289160"/>
            <a:chOff x="5226537" y="1695984"/>
            <a:chExt cx="4345907" cy="2289160"/>
          </a:xfrm>
        </p:grpSpPr>
        <p:sp>
          <p:nvSpPr>
            <p:cNvPr id="68" name="TextBox 67"/>
            <p:cNvSpPr txBox="1"/>
            <p:nvPr/>
          </p:nvSpPr>
          <p:spPr>
            <a:xfrm>
              <a:off x="5226537" y="1695984"/>
              <a:ext cx="4345907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Equivalent CO</a:t>
              </a:r>
              <a:r>
                <a:rPr lang="en-US" sz="1600" b="1" baseline="-25000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sz="1600" b="1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emissions in car miles</a:t>
              </a:r>
              <a:r>
                <a:rPr lang="en-US" sz="1600" b="1" baseline="30000" dirty="0">
                  <a:solidFill>
                    <a:schemeClr val="bg2">
                      <a:lumMod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3:</a:t>
              </a:r>
              <a:endParaRPr lang="en-US" sz="16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7" name="Group 36"/>
            <p:cNvGrpSpPr/>
            <p:nvPr/>
          </p:nvGrpSpPr>
          <p:grpSpPr>
            <a:xfrm>
              <a:off x="5384205" y="2090307"/>
              <a:ext cx="3896777" cy="1894837"/>
              <a:chOff x="5384205" y="2090307"/>
              <a:chExt cx="3896777" cy="1894837"/>
            </a:xfrm>
          </p:grpSpPr>
          <p:sp>
            <p:nvSpPr>
              <p:cNvPr id="54" name="Right Arrow 53"/>
              <p:cNvSpPr/>
              <p:nvPr/>
            </p:nvSpPr>
            <p:spPr>
              <a:xfrm>
                <a:off x="5626509" y="3655829"/>
                <a:ext cx="739533" cy="146807"/>
              </a:xfrm>
              <a:prstGeom prst="rightArrow">
                <a:avLst/>
              </a:prstGeom>
              <a:solidFill>
                <a:srgbClr val="0B5601"/>
              </a:solidFill>
              <a:ln>
                <a:solidFill>
                  <a:srgbClr val="0B5601"/>
                </a:solidFill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6" name="Group 35"/>
              <p:cNvGrpSpPr/>
              <p:nvPr/>
            </p:nvGrpSpPr>
            <p:grpSpPr>
              <a:xfrm>
                <a:off x="5384205" y="2090307"/>
                <a:ext cx="3896777" cy="1894837"/>
                <a:chOff x="5384205" y="2090307"/>
                <a:chExt cx="3896777" cy="1894837"/>
              </a:xfrm>
            </p:grpSpPr>
            <p:sp>
              <p:nvSpPr>
                <p:cNvPr id="53" name="Right Arrow 52"/>
                <p:cNvSpPr/>
                <p:nvPr/>
              </p:nvSpPr>
              <p:spPr>
                <a:xfrm>
                  <a:off x="6440721" y="2533069"/>
                  <a:ext cx="2076022" cy="180685"/>
                </a:xfrm>
                <a:prstGeom prst="rightArrow">
                  <a:avLst/>
                </a:prstGeom>
                <a:solidFill>
                  <a:srgbClr val="B40027"/>
                </a:solidFill>
                <a:ln>
                  <a:solidFill>
                    <a:srgbClr val="B40027"/>
                  </a:solidFill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TextBox 63"/>
                <p:cNvSpPr txBox="1"/>
                <p:nvPr/>
              </p:nvSpPr>
              <p:spPr>
                <a:xfrm>
                  <a:off x="6406363" y="3284541"/>
                  <a:ext cx="1859238" cy="5539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500" b="1" dirty="0">
                      <a:solidFill>
                        <a:schemeClr val="accent3">
                          <a:lumMod val="50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4 miles: Denmark Hill to Victoria</a:t>
                  </a:r>
                </a:p>
              </p:txBody>
            </p:sp>
            <p:sp>
              <p:nvSpPr>
                <p:cNvPr id="65" name="TextBox 64"/>
                <p:cNvSpPr txBox="1"/>
                <p:nvPr/>
              </p:nvSpPr>
              <p:spPr>
                <a:xfrm>
                  <a:off x="6313985" y="2717015"/>
                  <a:ext cx="2966997" cy="3231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500" b="1" dirty="0">
                      <a:solidFill>
                        <a:schemeClr val="accent2">
                          <a:lumMod val="7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175 miles: London to Sheffield </a:t>
                  </a:r>
                </a:p>
              </p:txBody>
            </p:sp>
            <p:pic>
              <p:nvPicPr>
                <p:cNvPr id="83" name="Picture 82" descr="Screen Shot 2021-05-24 at 12.51.59.png"/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BEBA8EAE-BF5A-486C-A8C5-ECC9F3942E4B}">
                      <a14:imgProps xmlns:a14="http://schemas.microsoft.com/office/drawing/2010/main">
                        <a14:imgLayer r:embed="rId5">
                          <a14:imgEffect>
                            <a14:backgroundRemoval t="2013" b="95973" l="9160" r="93130">
                              <a14:foregroundMark x1="22137" y1="7383" x2="32061" y2="4698"/>
                              <a14:foregroundMark x1="68702" y1="62416" x2="86260" y2="67785"/>
                            </a14:backgroundRemoval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384205" y="2090307"/>
                  <a:ext cx="948575" cy="1078913"/>
                </a:xfrm>
                <a:prstGeom prst="rect">
                  <a:avLst/>
                </a:prstGeom>
              </p:spPr>
            </p:pic>
            <p:pic>
              <p:nvPicPr>
                <p:cNvPr id="87" name="Picture 86" descr="Screen Shot 2021-05-24 at 13.04.10.png"/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BEBA8EAE-BF5A-486C-A8C5-ECC9F3942E4B}">
                      <a14:imgProps xmlns:a14="http://schemas.microsoft.com/office/drawing/2010/main">
                        <a14:imgLayer r:embed="rId7">
                          <a14:imgEffect>
                            <a14:backgroundRemoval t="2016" b="95161" l="5000" r="93929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234425" y="3127146"/>
                  <a:ext cx="968707" cy="857998"/>
                </a:xfrm>
                <a:prstGeom prst="rect">
                  <a:avLst/>
                </a:prstGeom>
              </p:spPr>
            </p:pic>
            <p:sp>
              <p:nvSpPr>
                <p:cNvPr id="88" name="TextBox 87"/>
                <p:cNvSpPr txBox="1"/>
                <p:nvPr/>
              </p:nvSpPr>
              <p:spPr>
                <a:xfrm>
                  <a:off x="6332780" y="2208909"/>
                  <a:ext cx="851991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b="1" dirty="0">
                      <a:solidFill>
                        <a:srgbClr val="B40027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MDIs</a:t>
                  </a:r>
                </a:p>
              </p:txBody>
            </p:sp>
            <p:sp>
              <p:nvSpPr>
                <p:cNvPr id="89" name="TextBox 88"/>
                <p:cNvSpPr txBox="1"/>
                <p:nvPr/>
              </p:nvSpPr>
              <p:spPr>
                <a:xfrm>
                  <a:off x="5525709" y="3321385"/>
                  <a:ext cx="851991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b="1" dirty="0">
                      <a:solidFill>
                        <a:srgbClr val="0B560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DPIs</a:t>
                  </a:r>
                </a:p>
              </p:txBody>
            </p:sp>
          </p:grpSp>
        </p:grpSp>
      </p:grpSp>
      <p:pic>
        <p:nvPicPr>
          <p:cNvPr id="93" name="Picture 92" descr="Screen Shot 2021-05-24 at 13.57.08.png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54737" y1="63230" x2="54737" y2="63230"/>
                        <a14:foregroundMark x1="57368" y1="63230" x2="57368" y2="63230"/>
                        <a14:foregroundMark x1="60789" y1="62887" x2="60789" y2="62887"/>
                        <a14:foregroundMark x1="11579" y1="72509" x2="11579" y2="72509"/>
                        <a14:foregroundMark x1="61842" y1="68385" x2="61842" y2="68385"/>
                        <a14:foregroundMark x1="25000" y1="74227" x2="25000" y2="74227"/>
                        <a14:foregroundMark x1="44737" y1="74570" x2="46053" y2="60481"/>
                        <a14:foregroundMark x1="7368" y1="61168" x2="12632" y2="83162"/>
                        <a14:foregroundMark x1="15526" y1="84536" x2="36842" y2="87973"/>
                        <a14:foregroundMark x1="36842" y1="87973" x2="43158" y2="7113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5506" y="5489518"/>
            <a:ext cx="596231" cy="456588"/>
          </a:xfrm>
          <a:prstGeom prst="rect">
            <a:avLst/>
          </a:prstGeom>
        </p:spPr>
      </p:pic>
      <p:pic>
        <p:nvPicPr>
          <p:cNvPr id="94" name="Picture 93" descr="Screen Shot 2021-05-24 at 14.00.41.png"/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285" b="100000" l="1034" r="100000">
                        <a14:foregroundMark x1="12759" y1="23647" x2="12759" y2="23647"/>
                        <a14:foregroundMark x1="8966" y1="33618" x2="8966" y2="33618"/>
                        <a14:foregroundMark x1="6552" y1="40741" x2="6552" y2="40741"/>
                        <a14:foregroundMark x1="17241" y1="83476" x2="17241" y2="83476"/>
                        <a14:foregroundMark x1="20690" y1="92308" x2="20690" y2="92308"/>
                        <a14:foregroundMark x1="15517" y1="15385" x2="15517" y2="15385"/>
                        <a14:foregroundMark x1="17931" y1="16524" x2="17931" y2="16524"/>
                        <a14:foregroundMark x1="23793" y1="24786" x2="23793" y2="24786"/>
                        <a14:foregroundMark x1="34138" y1="33333" x2="34138" y2="33333"/>
                        <a14:foregroundMark x1="78621" y1="49288" x2="78621" y2="49288"/>
                        <a14:foregroundMark x1="84828" y1="35043" x2="84828" y2="35043"/>
                        <a14:foregroundMark x1="86552" y1="21368" x2="86552" y2="21368"/>
                        <a14:foregroundMark x1="77931" y1="28205" x2="77931" y2="28205"/>
                        <a14:foregroundMark x1="85517" y1="16239" x2="85517" y2="16239"/>
                        <a14:foregroundMark x1="91724" y1="30769" x2="91724" y2="30769"/>
                        <a14:foregroundMark x1="93448" y1="35613" x2="93448" y2="35613"/>
                        <a14:foregroundMark x1="94828" y1="46724" x2="94828" y2="46724"/>
                        <a14:foregroundMark x1="94483" y1="63248" x2="94483" y2="63248"/>
                        <a14:foregroundMark x1="91034" y1="77493" x2="91034" y2="77493"/>
                        <a14:foregroundMark x1="86552" y1="87179" x2="86552" y2="87179"/>
                        <a14:foregroundMark x1="84828" y1="89174" x2="84828" y2="89174"/>
                        <a14:foregroundMark x1="79655" y1="97151" x2="79655" y2="97151"/>
                        <a14:foregroundMark x1="64483" y1="97436" x2="64483" y2="97436"/>
                        <a14:foregroundMark x1="44138" y1="97436" x2="44138" y2="97436"/>
                        <a14:foregroundMark x1="27586" y1="97151" x2="27586" y2="97151"/>
                        <a14:foregroundMark x1="20690" y1="96866" x2="20690" y2="96866"/>
                        <a14:foregroundMark x1="13103" y1="84046" x2="13103" y2="84046"/>
                        <a14:foregroundMark x1="6897" y1="69801" x2="6897" y2="69801"/>
                        <a14:foregroundMark x1="6552" y1="57550" x2="6552" y2="57550"/>
                        <a14:foregroundMark x1="5172" y1="49858" x2="5172" y2="49858"/>
                        <a14:foregroundMark x1="5172" y1="44160" x2="5172" y2="44160"/>
                        <a14:foregroundMark x1="14828" y1="47009" x2="14828" y2="47009"/>
                        <a14:foregroundMark x1="14483" y1="54131" x2="14483" y2="54131"/>
                        <a14:foregroundMark x1="15172" y1="59259" x2="15172" y2="59259"/>
                        <a14:foregroundMark x1="19655" y1="70940" x2="19655" y2="70940"/>
                        <a14:foregroundMark x1="24483" y1="86040" x2="24483" y2="86040"/>
                        <a14:foregroundMark x1="30690" y1="90883" x2="30690" y2="90883"/>
                        <a14:foregroundMark x1="47241" y1="94587" x2="47241" y2="94587"/>
                        <a14:foregroundMark x1="62414" y1="92308" x2="62414" y2="92308"/>
                        <a14:foregroundMark x1="67931" y1="45014" x2="67931" y2="45014"/>
                        <a14:foregroundMark x1="76207" y1="36467" x2="76207" y2="36467"/>
                        <a14:foregroundMark x1="84483" y1="30484" x2="84483" y2="30484"/>
                        <a14:foregroundMark x1="91724" y1="40171" x2="91724" y2="40171"/>
                        <a14:foregroundMark x1="90000" y1="47009" x2="90000" y2="47009"/>
                        <a14:foregroundMark x1="78621" y1="43020" x2="78621" y2="43020"/>
                        <a14:foregroundMark x1="71379" y1="56695" x2="71379" y2="56695"/>
                        <a14:foregroundMark x1="69655" y1="65242" x2="69655" y2="65242"/>
                        <a14:foregroundMark x1="71724" y1="70940" x2="71724" y2="70940"/>
                        <a14:foregroundMark x1="73448" y1="79202" x2="73448" y2="79202"/>
                        <a14:foregroundMark x1="79310" y1="84330" x2="79310" y2="84330"/>
                        <a14:foregroundMark x1="82759" y1="85470" x2="82759" y2="85470"/>
                        <a14:foregroundMark x1="88621" y1="82051" x2="88621" y2="82051"/>
                        <a14:foregroundMark x1="95517" y1="50142" x2="95517" y2="50142"/>
                        <a14:foregroundMark x1="95517" y1="56980" x2="95517" y2="56980"/>
                        <a14:foregroundMark x1="76552" y1="62678" x2="76552" y2="62678"/>
                        <a14:foregroundMark x1="74483" y1="90028" x2="74483" y2="90028"/>
                        <a14:foregroundMark x1="73793" y1="97436" x2="73793" y2="97436"/>
                        <a14:foregroundMark x1="82414" y1="93447" x2="82414" y2="93447"/>
                        <a14:foregroundMark x1="65862" y1="59829" x2="65862" y2="59829"/>
                        <a14:foregroundMark x1="63448" y1="64387" x2="63448" y2="64387"/>
                        <a14:foregroundMark x1="56207" y1="62393" x2="56207" y2="62393"/>
                        <a14:foregroundMark x1="43448" y1="65527" x2="43448" y2="65527"/>
                        <a14:foregroundMark x1="37931" y1="70940" x2="37931" y2="70940"/>
                        <a14:foregroundMark x1="16897" y1="63818" x2="16897" y2="63818"/>
                        <a14:foregroundMark x1="6207" y1="63248" x2="6207" y2="63248"/>
                        <a14:foregroundMark x1="11724" y1="60969" x2="11724" y2="60969"/>
                        <a14:foregroundMark x1="21724" y1="57265" x2="21724" y2="57265"/>
                        <a14:foregroundMark x1="38276" y1="55271" x2="38276" y2="55271"/>
                        <a14:foregroundMark x1="51379" y1="55840" x2="51379" y2="55840"/>
                        <a14:foregroundMark x1="61379" y1="56410" x2="61379" y2="56410"/>
                        <a14:foregroundMark x1="5517" y1="66667" x2="5517" y2="66667"/>
                        <a14:foregroundMark x1="9310" y1="74359" x2="9310" y2="74359"/>
                        <a14:foregroundMark x1="11379" y1="78348" x2="11379" y2="78348"/>
                        <a14:foregroundMark x1="17586" y1="65527" x2="17586" y2="65527"/>
                        <a14:foregroundMark x1="10345" y1="65527" x2="10345" y2="65527"/>
                        <a14:foregroundMark x1="21724" y1="63248" x2="21724" y2="63248"/>
                        <a14:foregroundMark x1="18621" y1="57550" x2="18621" y2="57550"/>
                        <a14:foregroundMark x1="26552" y1="56695" x2="26552" y2="56695"/>
                        <a14:foregroundMark x1="34828" y1="59259" x2="34828" y2="59259"/>
                        <a14:foregroundMark x1="45172" y1="54701" x2="45172" y2="54701"/>
                        <a14:foregroundMark x1="56207" y1="56410" x2="56207" y2="56410"/>
                        <a14:foregroundMark x1="62414" y1="60399" x2="62414" y2="60399"/>
                        <a14:foregroundMark x1="66552" y1="67521" x2="66552" y2="67521"/>
                        <a14:foregroundMark x1="65862" y1="71510" x2="65862" y2="71510"/>
                        <a14:foregroundMark x1="66207" y1="77778" x2="66207" y2="77778"/>
                        <a14:foregroundMark x1="55517" y1="74929" x2="55517" y2="74929"/>
                        <a14:foregroundMark x1="57586" y1="72365" x2="57586" y2="72365"/>
                        <a14:foregroundMark x1="50345" y1="73504" x2="50345" y2="73504"/>
                        <a14:backgroundMark x1="38966" y1="40741" x2="38966" y2="4074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25599">
            <a:off x="7101858" y="5561640"/>
            <a:ext cx="446651" cy="540601"/>
          </a:xfrm>
          <a:prstGeom prst="rect">
            <a:avLst/>
          </a:prstGeom>
        </p:spPr>
      </p:pic>
      <p:pic>
        <p:nvPicPr>
          <p:cNvPr id="95" name="Picture 94" descr="Screen Shot 2021-05-24 at 14.18.21.png"/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461" b="100000" l="0" r="97983">
                        <a14:foregroundMark x1="23631" y1="55760" x2="23631" y2="55760"/>
                        <a14:foregroundMark x1="15274" y1="42857" x2="15274" y2="42857"/>
                        <a14:foregroundMark x1="13256" y1="49078" x2="13256" y2="49078"/>
                        <a14:foregroundMark x1="11527" y1="56912" x2="11527" y2="56912"/>
                        <a14:foregroundMark x1="4899" y1="89401" x2="4899" y2="89401"/>
                        <a14:foregroundMark x1="11527" y1="93548" x2="11527" y2="93548"/>
                        <a14:foregroundMark x1="28530" y1="94931" x2="28530" y2="94931"/>
                        <a14:foregroundMark x1="32853" y1="93088" x2="32853" y2="93088"/>
                        <a14:foregroundMark x1="33141" y1="89862" x2="33141" y2="89862"/>
                        <a14:foregroundMark x1="34870" y1="74424" x2="34870" y2="74424"/>
                        <a14:foregroundMark x1="39769" y1="62442" x2="39769" y2="62442"/>
                        <a14:foregroundMark x1="41787" y1="52535" x2="41787" y2="52535"/>
                        <a14:foregroundMark x1="34006" y1="50461" x2="34006" y2="50461"/>
                        <a14:foregroundMark x1="23631" y1="46083" x2="23631" y2="46083"/>
                        <a14:foregroundMark x1="18444" y1="45161" x2="18444" y2="45161"/>
                        <a14:foregroundMark x1="14986" y1="47005" x2="14986" y2="47005"/>
                        <a14:foregroundMark x1="14121" y1="51613" x2="14121" y2="51613"/>
                        <a14:foregroundMark x1="17003" y1="57834" x2="17003" y2="57834"/>
                        <a14:foregroundMark x1="26225" y1="63134" x2="26225" y2="63134"/>
                        <a14:foregroundMark x1="26225" y1="73733" x2="26225" y2="73733"/>
                        <a14:foregroundMark x1="26225" y1="83641" x2="26225" y2="83641"/>
                        <a14:foregroundMark x1="26225" y1="90553" x2="26225" y2="90553"/>
                        <a14:foregroundMark x1="16138" y1="87097" x2="16138" y2="87097"/>
                        <a14:foregroundMark x1="13833" y1="80876" x2="13833" y2="79263"/>
                        <a14:foregroundMark x1="12680" y1="71198" x2="12680" y2="70276"/>
                        <a14:foregroundMark x1="12680" y1="70276" x2="12680" y2="70276"/>
                        <a14:foregroundMark x1="12680" y1="65207" x2="12680" y2="65207"/>
                        <a14:foregroundMark x1="12680" y1="65207" x2="12680" y2="65207"/>
                        <a14:foregroundMark x1="6052" y1="74654" x2="6052" y2="74654"/>
                        <a14:foregroundMark x1="6628" y1="84332" x2="6628" y2="84332"/>
                        <a14:foregroundMark x1="10951" y1="87788" x2="10951" y2="87788"/>
                        <a14:foregroundMark x1="18444" y1="92166" x2="18444" y2="92166"/>
                        <a14:foregroundMark x1="21614" y1="95622" x2="21614" y2="95622"/>
                        <a14:foregroundMark x1="29107" y1="89631" x2="29107" y2="89631"/>
                        <a14:foregroundMark x1="31700" y1="82719" x2="31700" y2="82719"/>
                        <a14:foregroundMark x1="30836" y1="72811" x2="30836" y2="728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8320" y="5343582"/>
            <a:ext cx="481742" cy="602524"/>
          </a:xfrm>
          <a:prstGeom prst="rect">
            <a:avLst/>
          </a:prstGeom>
          <a:scene3d>
            <a:camera prst="orthographicFront">
              <a:rot lat="0" lon="0" rev="2100000"/>
            </a:camera>
            <a:lightRig rig="threePt" dir="t"/>
          </a:scene3d>
        </p:spPr>
      </p:pic>
      <p:grpSp>
        <p:nvGrpSpPr>
          <p:cNvPr id="32" name="Group 31">
            <a:extLst>
              <a:ext uri="{FF2B5EF4-FFF2-40B4-BE49-F238E27FC236}">
                <a16:creationId xmlns:a16="http://schemas.microsoft.com/office/drawing/2014/main" id="{B20C7CBC-EF78-488C-B2A0-6832A09B1ED5}"/>
              </a:ext>
            </a:extLst>
          </p:cNvPr>
          <p:cNvGrpSpPr/>
          <p:nvPr/>
        </p:nvGrpSpPr>
        <p:grpSpPr>
          <a:xfrm>
            <a:off x="2792683" y="10667841"/>
            <a:ext cx="1392180" cy="1507659"/>
            <a:chOff x="2151707" y="10275801"/>
            <a:chExt cx="1380183" cy="1015663"/>
          </a:xfrm>
        </p:grpSpPr>
        <p:sp>
          <p:nvSpPr>
            <p:cNvPr id="44" name="Rounded Rectangle 74">
              <a:extLst>
                <a:ext uri="{FF2B5EF4-FFF2-40B4-BE49-F238E27FC236}">
                  <a16:creationId xmlns:a16="http://schemas.microsoft.com/office/drawing/2014/main" id="{02853614-7653-3A43-D35A-4EAE14905FCF}"/>
                </a:ext>
              </a:extLst>
            </p:cNvPr>
            <p:cNvSpPr/>
            <p:nvPr/>
          </p:nvSpPr>
          <p:spPr>
            <a:xfrm>
              <a:off x="2160288" y="10275801"/>
              <a:ext cx="1371602" cy="101566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CDFDE9F9-D08D-E96C-E871-DDB35A01918F}"/>
                </a:ext>
              </a:extLst>
            </p:cNvPr>
            <p:cNvSpPr txBox="1"/>
            <p:nvPr/>
          </p:nvSpPr>
          <p:spPr>
            <a:xfrm>
              <a:off x="2151707" y="10396951"/>
              <a:ext cx="1371602" cy="7256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Education </a:t>
              </a: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to reduce need for reliever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BC028B79-A8B3-EDEB-9136-360A13920B7A}"/>
              </a:ext>
            </a:extLst>
          </p:cNvPr>
          <p:cNvGrpSpPr/>
          <p:nvPr/>
        </p:nvGrpSpPr>
        <p:grpSpPr>
          <a:xfrm>
            <a:off x="4259978" y="10642393"/>
            <a:ext cx="1764732" cy="1569661"/>
            <a:chOff x="2159274" y="10264554"/>
            <a:chExt cx="1372616" cy="1057430"/>
          </a:xfrm>
        </p:grpSpPr>
        <p:sp>
          <p:nvSpPr>
            <p:cNvPr id="47" name="Rounded Rectangle 74">
              <a:extLst>
                <a:ext uri="{FF2B5EF4-FFF2-40B4-BE49-F238E27FC236}">
                  <a16:creationId xmlns:a16="http://schemas.microsoft.com/office/drawing/2014/main" id="{98AEF59F-CE9B-944B-931E-4797BBEAEEF1}"/>
                </a:ext>
              </a:extLst>
            </p:cNvPr>
            <p:cNvSpPr/>
            <p:nvPr/>
          </p:nvSpPr>
          <p:spPr>
            <a:xfrm>
              <a:off x="2160288" y="10275801"/>
              <a:ext cx="1371602" cy="101566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EFCC5439-C290-751C-CF55-B296584F4A5F}"/>
                </a:ext>
              </a:extLst>
            </p:cNvPr>
            <p:cNvSpPr txBox="1"/>
            <p:nvPr/>
          </p:nvSpPr>
          <p:spPr>
            <a:xfrm>
              <a:off x="2159274" y="10264554"/>
              <a:ext cx="1371602" cy="1057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Choose </a:t>
              </a: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reusable inhalers or replace cartridges </a:t>
              </a: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where possible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41DBE39B-CB40-8D30-83BC-2E3A7D31250E}"/>
              </a:ext>
            </a:extLst>
          </p:cNvPr>
          <p:cNvGrpSpPr/>
          <p:nvPr/>
        </p:nvGrpSpPr>
        <p:grpSpPr>
          <a:xfrm>
            <a:off x="6088985" y="10655514"/>
            <a:ext cx="1611406" cy="1507659"/>
            <a:chOff x="2144628" y="10275801"/>
            <a:chExt cx="1387262" cy="1015663"/>
          </a:xfrm>
        </p:grpSpPr>
        <p:sp>
          <p:nvSpPr>
            <p:cNvPr id="57" name="Rounded Rectangle 74">
              <a:extLst>
                <a:ext uri="{FF2B5EF4-FFF2-40B4-BE49-F238E27FC236}">
                  <a16:creationId xmlns:a16="http://schemas.microsoft.com/office/drawing/2014/main" id="{C6C6A83F-5BCE-3EE3-7756-019FEE001216}"/>
                </a:ext>
              </a:extLst>
            </p:cNvPr>
            <p:cNvSpPr/>
            <p:nvPr/>
          </p:nvSpPr>
          <p:spPr>
            <a:xfrm>
              <a:off x="2160288" y="10275801"/>
              <a:ext cx="1371602" cy="101566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7F27463F-2D6E-D509-93B9-2AE90D464754}"/>
                </a:ext>
              </a:extLst>
            </p:cNvPr>
            <p:cNvSpPr txBox="1"/>
            <p:nvPr/>
          </p:nvSpPr>
          <p:spPr>
            <a:xfrm>
              <a:off x="2144628" y="10418710"/>
              <a:ext cx="1371602" cy="7256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Prescribe </a:t>
              </a: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combination inhalers </a:t>
              </a: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where possible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A0DF3869-6325-37F3-EA58-55E3D94EAB55}"/>
              </a:ext>
            </a:extLst>
          </p:cNvPr>
          <p:cNvGrpSpPr/>
          <p:nvPr/>
        </p:nvGrpSpPr>
        <p:grpSpPr>
          <a:xfrm>
            <a:off x="7779357" y="10659057"/>
            <a:ext cx="1684996" cy="1507658"/>
            <a:chOff x="2159274" y="10275801"/>
            <a:chExt cx="1372616" cy="1015663"/>
          </a:xfrm>
        </p:grpSpPr>
        <p:sp>
          <p:nvSpPr>
            <p:cNvPr id="60" name="Rounded Rectangle 74">
              <a:extLst>
                <a:ext uri="{FF2B5EF4-FFF2-40B4-BE49-F238E27FC236}">
                  <a16:creationId xmlns:a16="http://schemas.microsoft.com/office/drawing/2014/main" id="{FB5BFE72-6999-B4E0-D7C3-570C7B3C009B}"/>
                </a:ext>
              </a:extLst>
            </p:cNvPr>
            <p:cNvSpPr/>
            <p:nvPr/>
          </p:nvSpPr>
          <p:spPr>
            <a:xfrm>
              <a:off x="2160288" y="10275801"/>
              <a:ext cx="1371602" cy="101566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6D303097-8CAF-7C0A-C902-65FA954B6F35}"/>
                </a:ext>
              </a:extLst>
            </p:cNvPr>
            <p:cNvSpPr txBox="1"/>
            <p:nvPr/>
          </p:nvSpPr>
          <p:spPr>
            <a:xfrm>
              <a:off x="2159274" y="10325568"/>
              <a:ext cx="1371602" cy="8915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Use </a:t>
              </a:r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higher dose preparation </a:t>
              </a: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to reduce number of puffs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5D7BF539-8192-8466-3734-1AC90F679DB5}"/>
              </a:ext>
            </a:extLst>
          </p:cNvPr>
          <p:cNvSpPr txBox="1"/>
          <p:nvPr/>
        </p:nvSpPr>
        <p:spPr>
          <a:xfrm>
            <a:off x="4687006" y="4959497"/>
            <a:ext cx="13377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b="1" dirty="0" err="1">
                <a:effectLst/>
                <a:ea typeface="ＭＳ 明朝"/>
                <a:cs typeface="Times New Roman"/>
              </a:rPr>
              <a:t>Fostair</a:t>
            </a:r>
            <a:r>
              <a:rPr lang="en-US" sz="1400" b="1" dirty="0">
                <a:effectLst/>
                <a:ea typeface="ＭＳ 明朝"/>
                <a:cs typeface="Times New Roman"/>
              </a:rPr>
              <a:t> </a:t>
            </a:r>
            <a:r>
              <a:rPr lang="en-US" sz="1400" b="1" dirty="0" err="1">
                <a:effectLst/>
                <a:ea typeface="ＭＳ 明朝"/>
                <a:cs typeface="Times New Roman"/>
              </a:rPr>
              <a:t>NEXThaler</a:t>
            </a:r>
            <a:r>
              <a:rPr lang="en-US" sz="1400" b="1" dirty="0">
                <a:effectLst/>
                <a:ea typeface="ＭＳ 明朝"/>
                <a:cs typeface="Times New Roman"/>
              </a:rPr>
              <a:t> </a:t>
            </a:r>
            <a:endParaRPr lang="en-GB" sz="1400" b="0" baseline="0" dirty="0">
              <a:effectLst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endParaRPr lang="en-US" sz="1200" dirty="0">
              <a:effectLst/>
              <a:ea typeface="ＭＳ 明朝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sz="1400" b="1" dirty="0" err="1">
                <a:effectLst/>
                <a:ea typeface="ＭＳ 明朝"/>
                <a:cs typeface="Times New Roman"/>
              </a:rPr>
              <a:t>Relvar</a:t>
            </a:r>
            <a:r>
              <a:rPr lang="en-US" sz="1400" b="1" dirty="0">
                <a:effectLst/>
                <a:ea typeface="ＭＳ 明朝"/>
                <a:cs typeface="Times New Roman"/>
              </a:rPr>
              <a:t> </a:t>
            </a:r>
            <a:r>
              <a:rPr lang="en-US" sz="1400" b="1" dirty="0" err="1">
                <a:effectLst/>
                <a:ea typeface="ＭＳ 明朝"/>
                <a:cs typeface="Times New Roman"/>
              </a:rPr>
              <a:t>Ellipta</a:t>
            </a:r>
            <a:r>
              <a:rPr lang="en-US" sz="1400" b="1" dirty="0">
                <a:effectLst/>
                <a:ea typeface="ＭＳ 明朝"/>
                <a:cs typeface="Times New Roman"/>
              </a:rPr>
              <a:t> </a:t>
            </a:r>
            <a:endParaRPr lang="en-GB" sz="1400" dirty="0">
              <a:effectLst/>
              <a:ea typeface="ＭＳ 明朝"/>
              <a:cs typeface="Times New Roman"/>
            </a:endParaRPr>
          </a:p>
          <a:p>
            <a:endParaRPr lang="en-GB" sz="1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0269C6E-3B75-322F-EED9-87172A0CCD41}"/>
              </a:ext>
            </a:extLst>
          </p:cNvPr>
          <p:cNvSpPr txBox="1"/>
          <p:nvPr/>
        </p:nvSpPr>
        <p:spPr>
          <a:xfrm>
            <a:off x="6117316" y="4958071"/>
            <a:ext cx="166204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effectLst/>
                <a:ea typeface="ＭＳ 明朝"/>
                <a:cs typeface="Times New Roman"/>
              </a:rPr>
              <a:t>Fostair</a:t>
            </a:r>
            <a:r>
              <a:rPr lang="en-US" sz="1400" b="1" dirty="0">
                <a:effectLst/>
                <a:ea typeface="ＭＳ 明朝"/>
                <a:cs typeface="Times New Roman"/>
              </a:rPr>
              <a:t> </a:t>
            </a:r>
            <a:r>
              <a:rPr lang="en-US" sz="1400" b="1" dirty="0" err="1">
                <a:effectLst/>
                <a:ea typeface="ＭＳ 明朝"/>
                <a:cs typeface="Times New Roman"/>
              </a:rPr>
              <a:t>NEXThaler</a:t>
            </a:r>
            <a:r>
              <a:rPr lang="en-US" sz="1400" b="1" dirty="0">
                <a:effectLst/>
                <a:ea typeface="ＭＳ 明朝"/>
                <a:cs typeface="Times New Roman"/>
              </a:rPr>
              <a:t> </a:t>
            </a:r>
            <a:r>
              <a:rPr lang="en-GB" sz="1400" b="0" baseline="0" dirty="0">
                <a:effectLst/>
                <a:ea typeface="ＭＳ 明朝"/>
                <a:cs typeface="Times New Roman"/>
              </a:rPr>
              <a:t> </a:t>
            </a:r>
            <a:endParaRPr lang="en-US" sz="1400" dirty="0">
              <a:effectLst/>
              <a:ea typeface="ＭＳ 明朝"/>
              <a:cs typeface="Times New Roman"/>
            </a:endParaRPr>
          </a:p>
          <a:p>
            <a:endParaRPr lang="en-GB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B4F117-8E33-A314-6388-84B6C1F7CCBE}"/>
              </a:ext>
            </a:extLst>
          </p:cNvPr>
          <p:cNvSpPr txBox="1"/>
          <p:nvPr/>
        </p:nvSpPr>
        <p:spPr>
          <a:xfrm>
            <a:off x="6117316" y="5338702"/>
            <a:ext cx="136093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b="1" dirty="0" err="1">
                <a:effectLst/>
                <a:ea typeface="ＭＳ 明朝"/>
                <a:cs typeface="Times New Roman"/>
              </a:rPr>
              <a:t>Relvar</a:t>
            </a:r>
            <a:r>
              <a:rPr lang="en-US" sz="1400" b="1" dirty="0">
                <a:effectLst/>
                <a:ea typeface="ＭＳ 明朝"/>
                <a:cs typeface="Times New Roman"/>
              </a:rPr>
              <a:t> </a:t>
            </a:r>
            <a:r>
              <a:rPr lang="en-US" sz="1400" b="1" dirty="0" err="1">
                <a:ea typeface="ＭＳ 明朝"/>
                <a:cs typeface="Times New Roman"/>
              </a:rPr>
              <a:t>E</a:t>
            </a:r>
            <a:r>
              <a:rPr lang="en-US" sz="1400" b="1">
                <a:effectLst/>
                <a:ea typeface="ＭＳ 明朝"/>
                <a:cs typeface="Times New Roman"/>
              </a:rPr>
              <a:t>llipta</a:t>
            </a:r>
            <a:r>
              <a:rPr lang="en-US" sz="1400" b="1" dirty="0">
                <a:effectLst/>
                <a:ea typeface="ＭＳ 明朝"/>
                <a:cs typeface="Times New Roman"/>
              </a:rPr>
              <a:t> </a:t>
            </a:r>
          </a:p>
          <a:p>
            <a:pPr>
              <a:spcAft>
                <a:spcPts val="0"/>
              </a:spcAft>
            </a:pPr>
            <a:endParaRPr lang="en-GB" sz="1200" b="0" baseline="0" dirty="0">
              <a:effectLst/>
              <a:ea typeface="ＭＳ 明朝"/>
              <a:cs typeface="Times New Roman"/>
            </a:endParaRPr>
          </a:p>
          <a:p>
            <a:endParaRPr lang="en-GB" sz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4ED62A3-9437-EE9F-674E-41DF866BDD01}"/>
              </a:ext>
            </a:extLst>
          </p:cNvPr>
          <p:cNvSpPr txBox="1"/>
          <p:nvPr/>
        </p:nvSpPr>
        <p:spPr>
          <a:xfrm>
            <a:off x="7863430" y="5322871"/>
            <a:ext cx="158079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b="1" dirty="0" err="1">
                <a:effectLst/>
                <a:ea typeface="ＭＳ 明朝"/>
                <a:cs typeface="Times New Roman"/>
              </a:rPr>
              <a:t>Fostair</a:t>
            </a:r>
            <a:r>
              <a:rPr lang="en-US" sz="1400" b="1" dirty="0">
                <a:effectLst/>
                <a:ea typeface="ＭＳ 明朝"/>
                <a:cs typeface="Times New Roman"/>
              </a:rPr>
              <a:t> </a:t>
            </a:r>
            <a:r>
              <a:rPr lang="en-US" sz="1400" b="1" dirty="0" err="1">
                <a:effectLst/>
                <a:ea typeface="ＭＳ 明朝"/>
                <a:cs typeface="Times New Roman"/>
              </a:rPr>
              <a:t>NEXThaler</a:t>
            </a:r>
            <a:r>
              <a:rPr lang="en-US" sz="1400" b="1" dirty="0">
                <a:effectLst/>
                <a:ea typeface="ＭＳ 明朝"/>
                <a:cs typeface="Times New Roman"/>
              </a:rPr>
              <a:t> </a:t>
            </a:r>
          </a:p>
          <a:p>
            <a:pPr>
              <a:spcAft>
                <a:spcPts val="0"/>
              </a:spcAft>
            </a:pPr>
            <a:r>
              <a:rPr lang="en-US" sz="1400" b="1" dirty="0">
                <a:effectLst/>
                <a:ea typeface="ＭＳ 明朝"/>
                <a:cs typeface="Times New Roman"/>
              </a:rPr>
              <a:t> </a:t>
            </a:r>
            <a:r>
              <a:rPr lang="en-GB" sz="1400" b="1" dirty="0">
                <a:effectLst/>
                <a:ea typeface="ＭＳ 明朝"/>
                <a:cs typeface="Times New Roman"/>
              </a:rPr>
              <a:t>+ any LAMA</a:t>
            </a:r>
            <a:endParaRPr lang="en-US" sz="1400" dirty="0">
              <a:effectLst/>
              <a:ea typeface="ＭＳ 明朝"/>
              <a:cs typeface="Times New Roman"/>
            </a:endParaRPr>
          </a:p>
          <a:p>
            <a:endParaRPr lang="en-GB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7B646AA-0F15-9114-1A46-4F9D82075B3A}"/>
              </a:ext>
            </a:extLst>
          </p:cNvPr>
          <p:cNvSpPr txBox="1"/>
          <p:nvPr/>
        </p:nvSpPr>
        <p:spPr>
          <a:xfrm>
            <a:off x="7908990" y="4969954"/>
            <a:ext cx="160378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effectLst/>
                <a:ea typeface="ＭＳ 明朝"/>
                <a:cs typeface="Times New Roman"/>
              </a:rPr>
              <a:t>Trelegy</a:t>
            </a:r>
            <a:r>
              <a:rPr lang="en-US" sz="1400" b="1" dirty="0">
                <a:effectLst/>
                <a:ea typeface="ＭＳ 明朝"/>
                <a:cs typeface="Times New Roman"/>
              </a:rPr>
              <a:t> Ellipta </a:t>
            </a:r>
            <a:r>
              <a:rPr lang="en-GB" sz="1400" b="0" baseline="0" dirty="0">
                <a:effectLst/>
                <a:ea typeface="ＭＳ 明朝"/>
                <a:cs typeface="Times New Roman"/>
              </a:rPr>
              <a:t> </a:t>
            </a:r>
            <a:endParaRPr lang="en-US" sz="1400" dirty="0">
              <a:effectLst/>
              <a:ea typeface="ＭＳ 明朝"/>
              <a:cs typeface="Times New Roman"/>
            </a:endParaRPr>
          </a:p>
          <a:p>
            <a:endParaRPr lang="en-GB" sz="12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0269C6E-3B75-322F-EED9-87172A0CCD41}"/>
              </a:ext>
            </a:extLst>
          </p:cNvPr>
          <p:cNvSpPr txBox="1"/>
          <p:nvPr/>
        </p:nvSpPr>
        <p:spPr>
          <a:xfrm>
            <a:off x="1733550" y="7642009"/>
            <a:ext cx="598489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b="1" dirty="0">
                <a:effectLst/>
                <a:latin typeface="Arial" panose="020B0604020202020204" pitchFamily="34" charset="0"/>
                <a:ea typeface="ＭＳ 明朝"/>
                <a:cs typeface="Arial" panose="020B0604020202020204" pitchFamily="34" charset="0"/>
              </a:rPr>
              <a:t>NB. All LAMA inhalers are DPI or SMI and therefore low carbon inhalers.  </a:t>
            </a:r>
            <a:endParaRPr lang="en-US" sz="1300" dirty="0">
              <a:effectLst/>
              <a:latin typeface="Arial" panose="020B0604020202020204" pitchFamily="34" charset="0"/>
              <a:ea typeface="ＭＳ 明朝"/>
              <a:cs typeface="Arial" panose="020B0604020202020204" pitchFamily="34" charset="0"/>
            </a:endParaRPr>
          </a:p>
          <a:p>
            <a:endParaRPr lang="en-GB" sz="13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512" y="217920"/>
            <a:ext cx="2150508" cy="67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548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6640</TotalTime>
  <Words>367</Words>
  <Application>Microsoft Office PowerPoint</Application>
  <PresentationFormat>A3 Paper (297x420 mm)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ＭＳ 明朝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Mellissa Biggart</dc:creator>
  <cp:lastModifiedBy>Smith, Laura Jane</cp:lastModifiedBy>
  <cp:revision>57</cp:revision>
  <dcterms:created xsi:type="dcterms:W3CDTF">2021-05-10T14:39:12Z</dcterms:created>
  <dcterms:modified xsi:type="dcterms:W3CDTF">2023-03-24T15:50:04Z</dcterms:modified>
</cp:coreProperties>
</file>