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1" r:id="rId5"/>
    <p:sldId id="269" r:id="rId6"/>
    <p:sldId id="262" r:id="rId7"/>
    <p:sldId id="258" r:id="rId8"/>
    <p:sldId id="257" r:id="rId9"/>
    <p:sldId id="265" r:id="rId10"/>
    <p:sldId id="271" r:id="rId11"/>
    <p:sldId id="263" r:id="rId12"/>
    <p:sldId id="260" r:id="rId13"/>
    <p:sldId id="272" r:id="rId14"/>
    <p:sldId id="273" r:id="rId15"/>
    <p:sldId id="274" r:id="rId16"/>
    <p:sldId id="275" r:id="rId17"/>
    <p:sldId id="276" r:id="rId18"/>
    <p:sldId id="266" r:id="rId19"/>
    <p:sldId id="267" r:id="rId20"/>
    <p:sldId id="268"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D6E"/>
    <a:srgbClr val="80B048"/>
    <a:srgbClr val="667B7D"/>
    <a:srgbClr val="5DA1AA"/>
    <a:srgbClr val="9BC437"/>
    <a:srgbClr val="13323F"/>
    <a:srgbClr val="E6E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78" autoAdjust="0"/>
  </p:normalViewPr>
  <p:slideViewPr>
    <p:cSldViewPr snapToGrid="0">
      <p:cViewPr varScale="1">
        <p:scale>
          <a:sx n="86" d="100"/>
          <a:sy n="86" d="100"/>
        </p:scale>
        <p:origin x="15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23T13:44:29.227"/>
    </inkml:context>
    <inkml:brush xml:id="br0">
      <inkml:brushProperty name="width" value="0.035" units="cm"/>
      <inkml:brushProperty name="height" value="0.035" units="cm"/>
      <inkml:brushProperty name="color" value="#FF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23T13:44:31.758"/>
    </inkml:context>
    <inkml:brush xml:id="br0">
      <inkml:brushProperty name="width" value="0.035" units="cm"/>
      <inkml:brushProperty name="height" value="0.035" units="cm"/>
      <inkml:brushProperty name="color" value="#FF0000"/>
    </inkml:brush>
  </inkml:definitions>
  <inkml:trace contextRef="#ctx0" brushRef="#br0">48 67 24560,'0'1'0,"0"0"0,1 0 0,-1 0 0,1-1 0,-1 1 0,1 0 0,0 0 0,-1 0 0,1 0 0,0 0 0,0 0 0,1 0 0,-1 0 0,0-1 0,1 1 0,-1 0 0,1 0 0,-1-1 0,1 1 0,0-1 0,-1 1 0,1-1 0,0 0 0,-1 0 0,1 0 0,0 0 0,0-1 0,-1 1 0,1-1 0,-1 1 0,1-1 0,-1 0 0,0 0 0,1 0 0,-1-1 0,0 1 0,-1-1 0,1 1 0,0-1 0,-1 0 0,0 0 0,1 0 0,-2 0 0,1 0 0,0 0 0,-1 0 0,1 0 0,-1-1 0,0 1 0,0 0 0,0 0 0,0-1 0,-1 1 0,1 0 0,-1 0 0,1 0 0,-1 0 0,0-1 0,0 1 0,0 1 0,0-1 0,0 0 0,0 0 0,0 1 0,0-1 0,1 0 0,-1 1 0,0 0 0,0-1 0,0 1 0,1 0 0,-1 0 0,0 0 0,1 0 0,0 0 0,-1 0 0,1 1 0,0-1 0,0 1 0,0-1 0,1 0 0,-1 1 0,0 0 0,1-1 0,-1 1 0,1-1 0,-1 1 0,1 1 0,-1-1 0,1 1 0,-1 0 0,0 0 0,0 0 0,0 0 0,0 0 0,0 0 0,0 1 0,0-1 0,-1 0 0,1 0 0,0 1 0,-1 0 0,1-1 0,-1 1 0,1 0 0,-1 0 0,1 0 0,-1 0 0,1 0 0,-1 0 0,1 0 0,0 1 0,-1-1 0,1 1 0,0-1 0,0 1 0,0-1 0,0 1 0,0-1 0,0 1 0,1-1 0,-1 0 0,1 1 0,0-1 0,0 1 0,0-1 0,0 0 0,0 0 0,1 0 0,-1 0 0,1 0 0,0-1 0,0 1 0,0-1 0,0 1 0,0-1 0,1 0 0,-1 0 0,1-1 0,-1 1 0,1-1 0,-1 1 0,1-1 0,0 0 0,0 0 0,-1 0 0,1-1 0,0 1 0,-1-1 0,1 1 0,0-1 0,-1 0 0,1 0 0,-1 0 0,0 0 0,1 0 0,-1 0 0,0 0 0,0 0 0,0-1 0,0 1 0,-1 0 0,1 0 0,0 0 0,-1 0 0,0 0 0,1 0 0,-1 0 0,0 0 0,0 0 0,1 1 0,-1-1 0,0 0 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68E9A-C422-4CB8-8EFE-5A6FEDB94086}" type="datetimeFigureOut">
              <a:rPr lang="en-GB" smtClean="0"/>
              <a:t>02/07/2026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3E0EF-0D89-4016-82ED-3B9F7A40954F}" type="slidenum">
              <a:rPr lang="en-GB" smtClean="0"/>
              <a:t>‹#›</a:t>
            </a:fld>
            <a:endParaRPr lang="en-GB"/>
          </a:p>
        </p:txBody>
      </p:sp>
    </p:spTree>
    <p:extLst>
      <p:ext uri="{BB962C8B-B14F-4D97-AF65-F5344CB8AC3E}">
        <p14:creationId xmlns:p14="http://schemas.microsoft.com/office/powerpoint/2010/main" val="298011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 these slides are designed to make it easier for you to incorporate sustainable healthcare into your everyday teaching and practice. Add a slide or 2 to your existing talks to make sustainable healthcare business as usual. </a:t>
            </a:r>
          </a:p>
        </p:txBody>
      </p:sp>
      <p:sp>
        <p:nvSpPr>
          <p:cNvPr id="4" name="Slide Number Placeholder 3"/>
          <p:cNvSpPr>
            <a:spLocks noGrp="1"/>
          </p:cNvSpPr>
          <p:nvPr>
            <p:ph type="sldNum" sz="quarter" idx="5"/>
          </p:nvPr>
        </p:nvSpPr>
        <p:spPr/>
        <p:txBody>
          <a:bodyPr/>
          <a:lstStyle/>
          <a:p>
            <a:fld id="{D803E0EF-0D89-4016-82ED-3B9F7A40954F}" type="slidenum">
              <a:rPr lang="en-GB" smtClean="0"/>
              <a:t>1</a:t>
            </a:fld>
            <a:endParaRPr lang="en-GB"/>
          </a:p>
        </p:txBody>
      </p:sp>
    </p:spTree>
    <p:extLst>
      <p:ext uri="{BB962C8B-B14F-4D97-AF65-F5344CB8AC3E}">
        <p14:creationId xmlns:p14="http://schemas.microsoft.com/office/powerpoint/2010/main" val="3838131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41396-E232-D9F6-43D2-B3B1E68E0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34CB5-8482-C95D-BA0D-87DA63D8C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9D332-6E73-0B4F-ADCE-82DF22B95A7F}"/>
              </a:ext>
            </a:extLst>
          </p:cNvPr>
          <p:cNvSpPr>
            <a:spLocks noGrp="1"/>
          </p:cNvSpPr>
          <p:nvPr>
            <p:ph type="body" idx="1"/>
          </p:nvPr>
        </p:nvSpPr>
        <p:spPr/>
        <p:txBody>
          <a:bodyPr/>
          <a:lstStyle/>
          <a:p>
            <a:r>
              <a:rPr lang="en-GB" dirty="0"/>
              <a:t>Speakers notes: there are many opportunities to implement the four principles of sustainable healthcare in sleep services. Some are more general (</a:t>
            </a:r>
            <a:r>
              <a:rPr lang="en-GB" dirty="0" err="1"/>
              <a:t>eg</a:t>
            </a:r>
            <a:r>
              <a:rPr lang="en-GB" dirty="0"/>
              <a:t> lifestyle medicine approaches, and interventions to reduce non-attendance), whilst others are specific to sleep services (</a:t>
            </a:r>
            <a:r>
              <a:rPr lang="en-GB" dirty="0" err="1"/>
              <a:t>eg</a:t>
            </a:r>
            <a:r>
              <a:rPr lang="en-GB" dirty="0"/>
              <a:t> reducing waste of consumables/single use items for masks/interface). </a:t>
            </a:r>
          </a:p>
        </p:txBody>
      </p:sp>
      <p:sp>
        <p:nvSpPr>
          <p:cNvPr id="4" name="Slide Number Placeholder 3">
            <a:extLst>
              <a:ext uri="{FF2B5EF4-FFF2-40B4-BE49-F238E27FC236}">
                <a16:creationId xmlns:a16="http://schemas.microsoft.com/office/drawing/2014/main" id="{9BF6E157-F2D3-A099-A861-D5ABC8CAA255}"/>
              </a:ext>
            </a:extLst>
          </p:cNvPr>
          <p:cNvSpPr>
            <a:spLocks noGrp="1"/>
          </p:cNvSpPr>
          <p:nvPr>
            <p:ph type="sldNum" sz="quarter" idx="5"/>
          </p:nvPr>
        </p:nvSpPr>
        <p:spPr/>
        <p:txBody>
          <a:bodyPr/>
          <a:lstStyle/>
          <a:p>
            <a:fld id="{D803E0EF-0D89-4016-82ED-3B9F7A40954F}" type="slidenum">
              <a:rPr lang="en-GB" smtClean="0"/>
              <a:t>10</a:t>
            </a:fld>
            <a:endParaRPr lang="en-GB"/>
          </a:p>
        </p:txBody>
      </p:sp>
    </p:spTree>
    <p:extLst>
      <p:ext uri="{BB962C8B-B14F-4D97-AF65-F5344CB8AC3E}">
        <p14:creationId xmlns:p14="http://schemas.microsoft.com/office/powerpoint/2010/main" val="60244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CB0E6-85DD-9DEC-318D-69C9E8D9F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2EA87-677D-1472-CB9A-685F6EED97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7DBCC-6FA2-6B56-5637-044D204DC2AE}"/>
              </a:ext>
            </a:extLst>
          </p:cNvPr>
          <p:cNvSpPr>
            <a:spLocks noGrp="1"/>
          </p:cNvSpPr>
          <p:nvPr>
            <p:ph type="body" idx="1"/>
          </p:nvPr>
        </p:nvSpPr>
        <p:spPr/>
        <p:txBody>
          <a:bodyPr/>
          <a:lstStyle/>
          <a:p>
            <a:r>
              <a:rPr lang="en-GB" dirty="0"/>
              <a:t>Speakers notes: there are many opportunities to implement the four principles of sustainable healthcare in ILD care. Some are more general (</a:t>
            </a:r>
            <a:r>
              <a:rPr lang="en-GB" dirty="0" err="1"/>
              <a:t>eg</a:t>
            </a:r>
            <a:r>
              <a:rPr lang="en-GB" dirty="0"/>
              <a:t> lifestyle medicine approaches, and interventions to reduce non-attendance), whilst others are specific to ILD care (</a:t>
            </a:r>
            <a:r>
              <a:rPr lang="en-GB" dirty="0" err="1"/>
              <a:t>eg</a:t>
            </a:r>
            <a:r>
              <a:rPr lang="en-GB" dirty="0"/>
              <a:t> reducing unnecessary testing and judicious use of disease modifying drugs). </a:t>
            </a:r>
          </a:p>
        </p:txBody>
      </p:sp>
      <p:sp>
        <p:nvSpPr>
          <p:cNvPr id="4" name="Slide Number Placeholder 3">
            <a:extLst>
              <a:ext uri="{FF2B5EF4-FFF2-40B4-BE49-F238E27FC236}">
                <a16:creationId xmlns:a16="http://schemas.microsoft.com/office/drawing/2014/main" id="{6C561867-E15A-483F-A318-4185926178BD}"/>
              </a:ext>
            </a:extLst>
          </p:cNvPr>
          <p:cNvSpPr>
            <a:spLocks noGrp="1"/>
          </p:cNvSpPr>
          <p:nvPr>
            <p:ph type="sldNum" sz="quarter" idx="5"/>
          </p:nvPr>
        </p:nvSpPr>
        <p:spPr/>
        <p:txBody>
          <a:bodyPr/>
          <a:lstStyle/>
          <a:p>
            <a:fld id="{D803E0EF-0D89-4016-82ED-3B9F7A40954F}" type="slidenum">
              <a:rPr lang="en-GB" smtClean="0"/>
              <a:t>11</a:t>
            </a:fld>
            <a:endParaRPr lang="en-GB"/>
          </a:p>
        </p:txBody>
      </p:sp>
    </p:spTree>
    <p:extLst>
      <p:ext uri="{BB962C8B-B14F-4D97-AF65-F5344CB8AC3E}">
        <p14:creationId xmlns:p14="http://schemas.microsoft.com/office/powerpoint/2010/main" val="11516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0A42-989F-B21B-853D-37D7CB2E6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63BC1-72A1-B1CA-D659-1AAE6EEB6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89DD1-26E4-D6FC-100B-23BB4D9E76BA}"/>
              </a:ext>
            </a:extLst>
          </p:cNvPr>
          <p:cNvSpPr>
            <a:spLocks noGrp="1"/>
          </p:cNvSpPr>
          <p:nvPr>
            <p:ph type="body" idx="1"/>
          </p:nvPr>
        </p:nvSpPr>
        <p:spPr/>
        <p:txBody>
          <a:bodyPr/>
          <a:lstStyle/>
          <a:p>
            <a:r>
              <a:rPr lang="en-GB" dirty="0"/>
              <a:t>Speakers notes: there are many opportunities to implement the four principles of sustainable healthcare in TB care. Some are more general (</a:t>
            </a:r>
            <a:r>
              <a:rPr lang="en-GB" dirty="0" err="1"/>
              <a:t>eg</a:t>
            </a:r>
            <a:r>
              <a:rPr lang="en-GB" dirty="0"/>
              <a:t> lifestyle medicine approaches, and interventions to reduce non-attendance), whilst others are specific to TB care (</a:t>
            </a:r>
            <a:r>
              <a:rPr lang="en-GB" dirty="0" err="1"/>
              <a:t>eg</a:t>
            </a:r>
            <a:r>
              <a:rPr lang="en-GB" dirty="0"/>
              <a:t> reducing unnecessary testing, screening at risk groups, and joint working with other services). </a:t>
            </a:r>
          </a:p>
        </p:txBody>
      </p:sp>
      <p:sp>
        <p:nvSpPr>
          <p:cNvPr id="4" name="Slide Number Placeholder 3">
            <a:extLst>
              <a:ext uri="{FF2B5EF4-FFF2-40B4-BE49-F238E27FC236}">
                <a16:creationId xmlns:a16="http://schemas.microsoft.com/office/drawing/2014/main" id="{2499CC4E-7C08-541F-58ED-1AE1F0E4EA74}"/>
              </a:ext>
            </a:extLst>
          </p:cNvPr>
          <p:cNvSpPr>
            <a:spLocks noGrp="1"/>
          </p:cNvSpPr>
          <p:nvPr>
            <p:ph type="sldNum" sz="quarter" idx="5"/>
          </p:nvPr>
        </p:nvSpPr>
        <p:spPr/>
        <p:txBody>
          <a:bodyPr/>
          <a:lstStyle/>
          <a:p>
            <a:fld id="{D803E0EF-0D89-4016-82ED-3B9F7A40954F}" type="slidenum">
              <a:rPr lang="en-GB" smtClean="0"/>
              <a:t>12</a:t>
            </a:fld>
            <a:endParaRPr lang="en-GB"/>
          </a:p>
        </p:txBody>
      </p:sp>
    </p:spTree>
    <p:extLst>
      <p:ext uri="{BB962C8B-B14F-4D97-AF65-F5344CB8AC3E}">
        <p14:creationId xmlns:p14="http://schemas.microsoft.com/office/powerpoint/2010/main" val="2875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D2338-9A95-7F0F-2819-D46223DC0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6BCCC-AE97-B27D-8CA4-9AEE840C53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24C86-653B-25AA-591A-F5011F641448}"/>
              </a:ext>
            </a:extLst>
          </p:cNvPr>
          <p:cNvSpPr>
            <a:spLocks noGrp="1"/>
          </p:cNvSpPr>
          <p:nvPr>
            <p:ph type="body" idx="1"/>
          </p:nvPr>
        </p:nvSpPr>
        <p:spPr/>
        <p:txBody>
          <a:bodyPr/>
          <a:lstStyle/>
          <a:p>
            <a:r>
              <a:rPr lang="en-GB" dirty="0"/>
              <a:t>Speakers notes: there are many opportunities to implement the four principles of sustainable healthcare in Bronchiectasis care. Some are more general (</a:t>
            </a:r>
            <a:r>
              <a:rPr lang="en-GB" dirty="0" err="1"/>
              <a:t>eg</a:t>
            </a:r>
            <a:r>
              <a:rPr lang="en-GB" dirty="0"/>
              <a:t> lifestyle medicine approaches, and interventions to reduce non-attendance), whilst others are specific to Bronchiectasis care (</a:t>
            </a:r>
            <a:r>
              <a:rPr lang="en-GB" dirty="0" err="1"/>
              <a:t>eg</a:t>
            </a:r>
            <a:r>
              <a:rPr lang="en-GB" dirty="0"/>
              <a:t> OPAT services to avoid admissions, antimicrobial stewardship and access to respiratory physiotherapist for sputum clearance techniques). </a:t>
            </a:r>
          </a:p>
        </p:txBody>
      </p:sp>
      <p:sp>
        <p:nvSpPr>
          <p:cNvPr id="4" name="Slide Number Placeholder 3">
            <a:extLst>
              <a:ext uri="{FF2B5EF4-FFF2-40B4-BE49-F238E27FC236}">
                <a16:creationId xmlns:a16="http://schemas.microsoft.com/office/drawing/2014/main" id="{A9689828-74FE-6A40-F7B5-2A899262845D}"/>
              </a:ext>
            </a:extLst>
          </p:cNvPr>
          <p:cNvSpPr>
            <a:spLocks noGrp="1"/>
          </p:cNvSpPr>
          <p:nvPr>
            <p:ph type="sldNum" sz="quarter" idx="5"/>
          </p:nvPr>
        </p:nvSpPr>
        <p:spPr/>
        <p:txBody>
          <a:bodyPr/>
          <a:lstStyle/>
          <a:p>
            <a:fld id="{D803E0EF-0D89-4016-82ED-3B9F7A40954F}" type="slidenum">
              <a:rPr lang="en-GB" smtClean="0"/>
              <a:t>13</a:t>
            </a:fld>
            <a:endParaRPr lang="en-GB"/>
          </a:p>
        </p:txBody>
      </p:sp>
    </p:spTree>
    <p:extLst>
      <p:ext uri="{BB962C8B-B14F-4D97-AF65-F5344CB8AC3E}">
        <p14:creationId xmlns:p14="http://schemas.microsoft.com/office/powerpoint/2010/main" val="2999594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8289C-42C6-F2FC-2D2C-7750953FC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77FAB-E732-DFA4-93BB-5A0C4F19E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5F901E-638E-DFB6-2CFD-1BFB6FD703EA}"/>
              </a:ext>
            </a:extLst>
          </p:cNvPr>
          <p:cNvSpPr>
            <a:spLocks noGrp="1"/>
          </p:cNvSpPr>
          <p:nvPr>
            <p:ph type="body" idx="1"/>
          </p:nvPr>
        </p:nvSpPr>
        <p:spPr/>
        <p:txBody>
          <a:bodyPr/>
          <a:lstStyle/>
          <a:p>
            <a:r>
              <a:rPr lang="en-GB" dirty="0"/>
              <a:t>Speakers notes: there are many opportunities to implement the four principles of sustainable healthcare in lung cancer care. Some are more general (</a:t>
            </a:r>
            <a:r>
              <a:rPr lang="en-GB" dirty="0" err="1"/>
              <a:t>eg</a:t>
            </a:r>
            <a:r>
              <a:rPr lang="en-GB" dirty="0"/>
              <a:t> lifestyle medicine approaches, and interventions to reduce non-attendance), whilst others are specific to cancer care (</a:t>
            </a:r>
            <a:r>
              <a:rPr lang="en-GB" dirty="0" err="1"/>
              <a:t>eg</a:t>
            </a:r>
            <a:r>
              <a:rPr lang="en-GB" dirty="0"/>
              <a:t> minimally invasive surgery to reduce hospital bed use, lung cancer screening and use of pre-</a:t>
            </a:r>
            <a:r>
              <a:rPr lang="en-GB" dirty="0" err="1"/>
              <a:t>hab</a:t>
            </a:r>
            <a:r>
              <a:rPr lang="en-GB" dirty="0"/>
              <a:t>). </a:t>
            </a:r>
          </a:p>
        </p:txBody>
      </p:sp>
      <p:sp>
        <p:nvSpPr>
          <p:cNvPr id="4" name="Slide Number Placeholder 3">
            <a:extLst>
              <a:ext uri="{FF2B5EF4-FFF2-40B4-BE49-F238E27FC236}">
                <a16:creationId xmlns:a16="http://schemas.microsoft.com/office/drawing/2014/main" id="{5C0A65FF-C497-1823-AE6E-1451425E5645}"/>
              </a:ext>
            </a:extLst>
          </p:cNvPr>
          <p:cNvSpPr>
            <a:spLocks noGrp="1"/>
          </p:cNvSpPr>
          <p:nvPr>
            <p:ph type="sldNum" sz="quarter" idx="5"/>
          </p:nvPr>
        </p:nvSpPr>
        <p:spPr/>
        <p:txBody>
          <a:bodyPr/>
          <a:lstStyle/>
          <a:p>
            <a:fld id="{D803E0EF-0D89-4016-82ED-3B9F7A40954F}" type="slidenum">
              <a:rPr lang="en-GB" smtClean="0"/>
              <a:t>14</a:t>
            </a:fld>
            <a:endParaRPr lang="en-GB"/>
          </a:p>
        </p:txBody>
      </p:sp>
    </p:spTree>
    <p:extLst>
      <p:ext uri="{BB962C8B-B14F-4D97-AF65-F5344CB8AC3E}">
        <p14:creationId xmlns:p14="http://schemas.microsoft.com/office/powerpoint/2010/main" val="382866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Speakers notes: This graphic from the Chief Medical Officer’s report on air pollution shows the major pollutants and their sources. The 2 pollutants with the greatest health effects are PM2.5 (particulate matter) and NOx (nitrogen oxides) but others such as VOC (volatile organic compounds), NH3 (ammonia) and SO2 (sulphur dioxide) are significant especially when they peak. Most people think about emissions from transport, energy and industry, but perhaps are not aware of the significant contribution from animal agriculture and from residential burning </a:t>
            </a:r>
            <a:r>
              <a:rPr lang="en-GB" dirty="0" err="1"/>
              <a:t>eg</a:t>
            </a:r>
            <a:r>
              <a:rPr lang="en-GB" dirty="0"/>
              <a:t> wood burning stoves. </a:t>
            </a:r>
          </a:p>
        </p:txBody>
      </p:sp>
      <p:sp>
        <p:nvSpPr>
          <p:cNvPr id="4" name="Slide Number Placeholder 3"/>
          <p:cNvSpPr>
            <a:spLocks noGrp="1"/>
          </p:cNvSpPr>
          <p:nvPr>
            <p:ph type="sldNum" sz="quarter" idx="5"/>
          </p:nvPr>
        </p:nvSpPr>
        <p:spPr/>
        <p:txBody>
          <a:bodyPr/>
          <a:lstStyle/>
          <a:p>
            <a:fld id="{D803E0EF-0D89-4016-82ED-3B9F7A40954F}" type="slidenum">
              <a:rPr lang="en-GB" smtClean="0"/>
              <a:t>15</a:t>
            </a:fld>
            <a:endParaRPr lang="en-GB"/>
          </a:p>
        </p:txBody>
      </p:sp>
    </p:spTree>
    <p:extLst>
      <p:ext uri="{BB962C8B-B14F-4D97-AF65-F5344CB8AC3E}">
        <p14:creationId xmlns:p14="http://schemas.microsoft.com/office/powerpoint/2010/main" val="3319709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Speakers notes: this image from the Royal College of Physicians report on air pollution highlights sources of poor air quality and some important and effective ways to reduce exposures. </a:t>
            </a:r>
          </a:p>
        </p:txBody>
      </p:sp>
      <p:sp>
        <p:nvSpPr>
          <p:cNvPr id="4" name="Slide Number Placeholder 3"/>
          <p:cNvSpPr>
            <a:spLocks noGrp="1"/>
          </p:cNvSpPr>
          <p:nvPr>
            <p:ph type="sldNum" sz="quarter" idx="5"/>
          </p:nvPr>
        </p:nvSpPr>
        <p:spPr/>
        <p:txBody>
          <a:bodyPr/>
          <a:lstStyle/>
          <a:p>
            <a:fld id="{D803E0EF-0D89-4016-82ED-3B9F7A40954F}" type="slidenum">
              <a:rPr lang="en-GB" smtClean="0"/>
              <a:t>16</a:t>
            </a:fld>
            <a:endParaRPr lang="en-GB"/>
          </a:p>
        </p:txBody>
      </p:sp>
    </p:spTree>
    <p:extLst>
      <p:ext uri="{BB962C8B-B14F-4D97-AF65-F5344CB8AC3E}">
        <p14:creationId xmlns:p14="http://schemas.microsoft.com/office/powerpoint/2010/main" val="3331182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Speakers notes: there is a wealth of data on the health impacts of air pollution. This chart from the European Environment Agency shows hospital admissions for respiratory disease attributable to ground level ozone, and shows that the numbers are really significant. </a:t>
            </a:r>
          </a:p>
        </p:txBody>
      </p:sp>
      <p:sp>
        <p:nvSpPr>
          <p:cNvPr id="4" name="Slide Number Placeholder 3"/>
          <p:cNvSpPr>
            <a:spLocks noGrp="1"/>
          </p:cNvSpPr>
          <p:nvPr>
            <p:ph type="sldNum" sz="quarter" idx="5"/>
          </p:nvPr>
        </p:nvSpPr>
        <p:spPr/>
        <p:txBody>
          <a:bodyPr/>
          <a:lstStyle/>
          <a:p>
            <a:fld id="{D803E0EF-0D89-4016-82ED-3B9F7A40954F}" type="slidenum">
              <a:rPr lang="en-GB" smtClean="0"/>
              <a:t>17</a:t>
            </a:fld>
            <a:endParaRPr lang="en-GB"/>
          </a:p>
        </p:txBody>
      </p:sp>
    </p:spTree>
    <p:extLst>
      <p:ext uri="{BB962C8B-B14F-4D97-AF65-F5344CB8AC3E}">
        <p14:creationId xmlns:p14="http://schemas.microsoft.com/office/powerpoint/2010/main" val="3279473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27B97-2F9C-7C53-95A1-F5077EDBD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37A4EE-DA79-EB3B-2E4D-5D0493DB83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F946E70-B17E-E8A5-E817-D64CEB2CD8AB}"/>
              </a:ext>
            </a:extLst>
          </p:cNvPr>
          <p:cNvSpPr>
            <a:spLocks noGrp="1"/>
          </p:cNvSpPr>
          <p:nvPr>
            <p:ph type="body" idx="1"/>
          </p:nvPr>
        </p:nvSpPr>
        <p:spPr/>
        <p:txBody>
          <a:bodyPr/>
          <a:lstStyle/>
          <a:p>
            <a:r>
              <a:rPr lang="en-GB" dirty="0"/>
              <a:t>Speakers notes: Climate change often has intersecting impacts, which multiply these impacts. Climate change increases allergenicity of plants and pollen duration. Climate change also increases the frequency and severity of wildfires which releases particulate matter. These interact as higher air pollution also increases pollen delivery to the airways. So both will interact and worsen allergies. There are many other factors such as flooding an mould exposure, and microbiome changes. The blue arrows on this diagram highlight actions that we can take to mitigate these consequences which range from </a:t>
            </a:r>
            <a:r>
              <a:rPr lang="en-GB" dirty="0" err="1"/>
              <a:t>indicivual</a:t>
            </a:r>
            <a:r>
              <a:rPr lang="en-GB" dirty="0"/>
              <a:t> actions such as wearing a N95 mask, to broader actions such as transitioning to clean energy and containment of wildfires. </a:t>
            </a:r>
          </a:p>
        </p:txBody>
      </p:sp>
      <p:sp>
        <p:nvSpPr>
          <p:cNvPr id="4" name="Slide Number Placeholder 3">
            <a:extLst>
              <a:ext uri="{FF2B5EF4-FFF2-40B4-BE49-F238E27FC236}">
                <a16:creationId xmlns:a16="http://schemas.microsoft.com/office/drawing/2014/main" id="{80F1165F-E870-AA90-6F64-79585727F0AE}"/>
              </a:ext>
            </a:extLst>
          </p:cNvPr>
          <p:cNvSpPr>
            <a:spLocks noGrp="1"/>
          </p:cNvSpPr>
          <p:nvPr>
            <p:ph type="sldNum" sz="quarter" idx="5"/>
          </p:nvPr>
        </p:nvSpPr>
        <p:spPr/>
        <p:txBody>
          <a:bodyPr/>
          <a:lstStyle/>
          <a:p>
            <a:fld id="{D803E0EF-0D89-4016-82ED-3B9F7A40954F}" type="slidenum">
              <a:rPr lang="en-GB" smtClean="0"/>
              <a:t>18</a:t>
            </a:fld>
            <a:endParaRPr lang="en-GB"/>
          </a:p>
        </p:txBody>
      </p:sp>
    </p:spTree>
    <p:extLst>
      <p:ext uri="{BB962C8B-B14F-4D97-AF65-F5344CB8AC3E}">
        <p14:creationId xmlns:p14="http://schemas.microsoft.com/office/powerpoint/2010/main" val="683251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E2ADD-F5FB-5E58-F139-2F809B8B1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86ECE-4121-6317-B0DC-92E40DAD33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7671A-73A8-A51B-73F9-7E12C66DD017}"/>
              </a:ext>
            </a:extLst>
          </p:cNvPr>
          <p:cNvSpPr>
            <a:spLocks noGrp="1"/>
          </p:cNvSpPr>
          <p:nvPr>
            <p:ph type="body" idx="1"/>
          </p:nvPr>
        </p:nvSpPr>
        <p:spPr/>
        <p:txBody>
          <a:bodyPr/>
          <a:lstStyle/>
          <a:p>
            <a:r>
              <a:rPr lang="en-US" dirty="0"/>
              <a:t>Please share your ideas! Thank you.</a:t>
            </a:r>
            <a:endParaRPr lang="en-GB" dirty="0"/>
          </a:p>
        </p:txBody>
      </p:sp>
      <p:sp>
        <p:nvSpPr>
          <p:cNvPr id="4" name="Slide Number Placeholder 3">
            <a:extLst>
              <a:ext uri="{FF2B5EF4-FFF2-40B4-BE49-F238E27FC236}">
                <a16:creationId xmlns:a16="http://schemas.microsoft.com/office/drawing/2014/main" id="{9B5F839C-BB02-6EDD-23B0-9BD00CD2A70D}"/>
              </a:ext>
            </a:extLst>
          </p:cNvPr>
          <p:cNvSpPr>
            <a:spLocks noGrp="1"/>
          </p:cNvSpPr>
          <p:nvPr>
            <p:ph type="sldNum" sz="quarter" idx="5"/>
          </p:nvPr>
        </p:nvSpPr>
        <p:spPr/>
        <p:txBody>
          <a:bodyPr/>
          <a:lstStyle/>
          <a:p>
            <a:fld id="{D803E0EF-0D89-4016-82ED-3B9F7A40954F}" type="slidenum">
              <a:rPr lang="en-GB" smtClean="0"/>
              <a:t>19</a:t>
            </a:fld>
            <a:endParaRPr lang="en-GB"/>
          </a:p>
        </p:txBody>
      </p:sp>
    </p:spTree>
    <p:extLst>
      <p:ext uri="{BB962C8B-B14F-4D97-AF65-F5344CB8AC3E}">
        <p14:creationId xmlns:p14="http://schemas.microsoft.com/office/powerpoint/2010/main" val="15991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 our actions so far have not been fast enough. On our current trajectory, if we implement all the policies that have been agreed (but not yet enacted) then we are heading for warming of 2.2-3.2C of warming. This will have major health, as well as economic and political consequences. </a:t>
            </a:r>
          </a:p>
        </p:txBody>
      </p:sp>
      <p:sp>
        <p:nvSpPr>
          <p:cNvPr id="4" name="Slide Number Placeholder 3"/>
          <p:cNvSpPr>
            <a:spLocks noGrp="1"/>
          </p:cNvSpPr>
          <p:nvPr>
            <p:ph type="sldNum" sz="quarter" idx="5"/>
          </p:nvPr>
        </p:nvSpPr>
        <p:spPr/>
        <p:txBody>
          <a:bodyPr/>
          <a:lstStyle/>
          <a:p>
            <a:fld id="{D803E0EF-0D89-4016-82ED-3B9F7A40954F}" type="slidenum">
              <a:rPr lang="en-GB" smtClean="0"/>
              <a:t>2</a:t>
            </a:fld>
            <a:endParaRPr lang="en-GB"/>
          </a:p>
        </p:txBody>
      </p:sp>
    </p:spTree>
    <p:extLst>
      <p:ext uri="{BB962C8B-B14F-4D97-AF65-F5344CB8AC3E}">
        <p14:creationId xmlns:p14="http://schemas.microsoft.com/office/powerpoint/2010/main" val="185012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 The principles of sustainable healthcare can be applied to any medical/surgical speciality, pathway or intervention. This is a framework that everyone in healthcare needs to apply in every QI project, service review, evaluation or business case. </a:t>
            </a:r>
          </a:p>
        </p:txBody>
      </p:sp>
      <p:sp>
        <p:nvSpPr>
          <p:cNvPr id="4" name="Slide Number Placeholder 3"/>
          <p:cNvSpPr>
            <a:spLocks noGrp="1"/>
          </p:cNvSpPr>
          <p:nvPr>
            <p:ph type="sldNum" sz="quarter" idx="5"/>
          </p:nvPr>
        </p:nvSpPr>
        <p:spPr/>
        <p:txBody>
          <a:bodyPr/>
          <a:lstStyle/>
          <a:p>
            <a:fld id="{D803E0EF-0D89-4016-82ED-3B9F7A40954F}" type="slidenum">
              <a:rPr lang="en-GB" smtClean="0"/>
              <a:t>3</a:t>
            </a:fld>
            <a:endParaRPr lang="en-GB"/>
          </a:p>
        </p:txBody>
      </p:sp>
    </p:spTree>
    <p:extLst>
      <p:ext uri="{BB962C8B-B14F-4D97-AF65-F5344CB8AC3E}">
        <p14:creationId xmlns:p14="http://schemas.microsoft.com/office/powerpoint/2010/main" val="85911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 Prevention is a key part of sustainable healthcare. The lowest carbon treatment is the one the patient doesn’t need! The 6 pillars of lifestyle medicine provide a useful framework to talk about the most evidence-based interventions for both primary prevention and secondary prevention. There is a wealth of evidence on these areas which is often absent from healthcare education, but organisations such as the British Society of Lifestyle Medicine are bridging this gap. </a:t>
            </a:r>
          </a:p>
        </p:txBody>
      </p:sp>
      <p:sp>
        <p:nvSpPr>
          <p:cNvPr id="4" name="Slide Number Placeholder 3"/>
          <p:cNvSpPr>
            <a:spLocks noGrp="1"/>
          </p:cNvSpPr>
          <p:nvPr>
            <p:ph type="sldNum" sz="quarter" idx="5"/>
          </p:nvPr>
        </p:nvSpPr>
        <p:spPr/>
        <p:txBody>
          <a:bodyPr/>
          <a:lstStyle/>
          <a:p>
            <a:fld id="{D803E0EF-0D89-4016-82ED-3B9F7A40954F}" type="slidenum">
              <a:rPr lang="en-GB" smtClean="0"/>
              <a:t>4</a:t>
            </a:fld>
            <a:endParaRPr lang="en-GB"/>
          </a:p>
        </p:txBody>
      </p:sp>
    </p:spTree>
    <p:extLst>
      <p:ext uri="{BB962C8B-B14F-4D97-AF65-F5344CB8AC3E}">
        <p14:creationId xmlns:p14="http://schemas.microsoft.com/office/powerpoint/2010/main" val="181622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Speakers notes: healthcare is a huge industry which means that it touches many people, businesses and supply chains. It is important to remember this as sometimes our interventions such as swapping from one syringe to another with a lower carbon footprint can seem small. But the real power of healthcare is that these small interventions add up because we are large industry, and our demand for care that has a lower environmental impact drives industries more widely to improve their products and practices. We also have the potential to influence many people by educating our staff and empowering our patients. This has the potential to tip the balance on the societal shifts we need to live in a way that is in harmony with our environment. </a:t>
            </a:r>
          </a:p>
        </p:txBody>
      </p:sp>
      <p:sp>
        <p:nvSpPr>
          <p:cNvPr id="4" name="Slide Number Placeholder 3"/>
          <p:cNvSpPr>
            <a:spLocks noGrp="1"/>
          </p:cNvSpPr>
          <p:nvPr>
            <p:ph type="sldNum" sz="quarter" idx="5"/>
          </p:nvPr>
        </p:nvSpPr>
        <p:spPr/>
        <p:txBody>
          <a:bodyPr/>
          <a:lstStyle/>
          <a:p>
            <a:fld id="{D803E0EF-0D89-4016-82ED-3B9F7A40954F}" type="slidenum">
              <a:rPr lang="en-GB" smtClean="0"/>
              <a:t>5</a:t>
            </a:fld>
            <a:endParaRPr lang="en-GB"/>
          </a:p>
        </p:txBody>
      </p:sp>
    </p:spTree>
    <p:extLst>
      <p:ext uri="{BB962C8B-B14F-4D97-AF65-F5344CB8AC3E}">
        <p14:creationId xmlns:p14="http://schemas.microsoft.com/office/powerpoint/2010/main" val="103464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Speakers notes: there has been incredible progress on reducing the environmental impact of inhalers. This work spans reducing over-reliance on salbutamol, improving inhaler technique, changing inhaler regimes, and switching from high carbon MDIs to DPIs and SMIs (and more recently to new propellants). Most of the impact to date has come from a very simple switch from Ventolin (a high volume MDI) to </a:t>
            </a:r>
            <a:r>
              <a:rPr lang="en-GB" dirty="0" err="1"/>
              <a:t>Salamol</a:t>
            </a:r>
            <a:r>
              <a:rPr lang="en-GB" dirty="0"/>
              <a:t> (a low volume MDI). This is the easiest change as it requires no change in inhaler regime or technique so is simple and largely acceptable to patients. There are still huge opportunities to reduce the environmental impact of inhalers further, and with the newest BTS/NICE/SIGN guidance many patients are moving to SABA free pathways for clinical reasons, which has the co-benefit of being low carbon. </a:t>
            </a:r>
          </a:p>
        </p:txBody>
      </p:sp>
      <p:sp>
        <p:nvSpPr>
          <p:cNvPr id="4" name="Slide Number Placeholder 3"/>
          <p:cNvSpPr>
            <a:spLocks noGrp="1"/>
          </p:cNvSpPr>
          <p:nvPr>
            <p:ph type="sldNum" sz="quarter" idx="5"/>
          </p:nvPr>
        </p:nvSpPr>
        <p:spPr/>
        <p:txBody>
          <a:bodyPr/>
          <a:lstStyle/>
          <a:p>
            <a:fld id="{D803E0EF-0D89-4016-82ED-3B9F7A40954F}" type="slidenum">
              <a:rPr lang="en-GB" smtClean="0"/>
              <a:t>6</a:t>
            </a:fld>
            <a:endParaRPr lang="en-GB"/>
          </a:p>
        </p:txBody>
      </p:sp>
    </p:spTree>
    <p:extLst>
      <p:ext uri="{BB962C8B-B14F-4D97-AF65-F5344CB8AC3E}">
        <p14:creationId xmlns:p14="http://schemas.microsoft.com/office/powerpoint/2010/main" val="429149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534E0-B43A-C707-F5E1-2F0317624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323A6-E369-58C9-58D3-986AB67B2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3850A-0BC8-BAED-FA7D-1CAC0290E85C}"/>
              </a:ext>
            </a:extLst>
          </p:cNvPr>
          <p:cNvSpPr>
            <a:spLocks noGrp="1"/>
          </p:cNvSpPr>
          <p:nvPr>
            <p:ph type="body" idx="1"/>
          </p:nvPr>
        </p:nvSpPr>
        <p:spPr/>
        <p:txBody>
          <a:bodyPr/>
          <a:lstStyle/>
          <a:p>
            <a:r>
              <a:rPr lang="en-GB" dirty="0"/>
              <a:t>Speakers notes: there are many opportunities to implement the four principles of sustainable healthcare in asthma care. Some are more general (</a:t>
            </a:r>
            <a:r>
              <a:rPr lang="en-GB" dirty="0" err="1"/>
              <a:t>eg</a:t>
            </a:r>
            <a:r>
              <a:rPr lang="en-GB" dirty="0"/>
              <a:t> lifestyle medicine approaches, and interventions to reduce non-attendance), whilst others are specific to asthma care (</a:t>
            </a:r>
            <a:r>
              <a:rPr lang="en-GB" dirty="0" err="1"/>
              <a:t>eg</a:t>
            </a:r>
            <a:r>
              <a:rPr lang="en-GB" dirty="0"/>
              <a:t> use of SABA-free pathways and biologics). </a:t>
            </a:r>
          </a:p>
        </p:txBody>
      </p:sp>
      <p:sp>
        <p:nvSpPr>
          <p:cNvPr id="4" name="Slide Number Placeholder 3">
            <a:extLst>
              <a:ext uri="{FF2B5EF4-FFF2-40B4-BE49-F238E27FC236}">
                <a16:creationId xmlns:a16="http://schemas.microsoft.com/office/drawing/2014/main" id="{F7D485C1-7D7F-0E22-AAD3-F99AB253C2F2}"/>
              </a:ext>
            </a:extLst>
          </p:cNvPr>
          <p:cNvSpPr>
            <a:spLocks noGrp="1"/>
          </p:cNvSpPr>
          <p:nvPr>
            <p:ph type="sldNum" sz="quarter" idx="5"/>
          </p:nvPr>
        </p:nvSpPr>
        <p:spPr/>
        <p:txBody>
          <a:bodyPr/>
          <a:lstStyle/>
          <a:p>
            <a:fld id="{D803E0EF-0D89-4016-82ED-3B9F7A40954F}" type="slidenum">
              <a:rPr lang="en-GB" smtClean="0"/>
              <a:t>7</a:t>
            </a:fld>
            <a:endParaRPr lang="en-GB"/>
          </a:p>
        </p:txBody>
      </p:sp>
    </p:spTree>
    <p:extLst>
      <p:ext uri="{BB962C8B-B14F-4D97-AF65-F5344CB8AC3E}">
        <p14:creationId xmlns:p14="http://schemas.microsoft.com/office/powerpoint/2010/main" val="1754986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Speakers notes: it is important to consider the causes and effects of poor health, within the wider context of social and commercial determinants of health. COPD provides a very useful example of this. In the UK the cause of COPD is largely tobacco dependence but this itself is highly associated with low socioeconomic status. Those in this group are more likely to be affected by other contributory factors such as maternal malnutrition and smoking and therefore prematurity, low wage jobs with high exposure to air pollution, poor quality housing with high exposure to poor indoor air quality, and lack of access to green space. Therefore the impacts will be worse. </a:t>
            </a:r>
          </a:p>
          <a:p>
            <a:endParaRPr lang="en-GB" dirty="0"/>
          </a:p>
          <a:p>
            <a:r>
              <a:rPr lang="en-GB" dirty="0"/>
              <a:t>Severe COPD and ongoing exposure to provoking factors leads to high use of healthcare services from inhaler use, exacerbations and admissions. This creates more climate emissions, which contributes to further COPD morbidity/mortality through heatwaves, pollution, and viral respiratory pandemics. This is a vicious circle. However there are many interventions which can act as adaptations and mitigations which would have benefits for patients and the healthcare system. </a:t>
            </a:r>
          </a:p>
        </p:txBody>
      </p:sp>
      <p:sp>
        <p:nvSpPr>
          <p:cNvPr id="4" name="Slide Number Placeholder 3"/>
          <p:cNvSpPr>
            <a:spLocks noGrp="1"/>
          </p:cNvSpPr>
          <p:nvPr>
            <p:ph type="sldNum" sz="quarter" idx="5"/>
          </p:nvPr>
        </p:nvSpPr>
        <p:spPr/>
        <p:txBody>
          <a:bodyPr/>
          <a:lstStyle/>
          <a:p>
            <a:fld id="{D803E0EF-0D89-4016-82ED-3B9F7A40954F}" type="slidenum">
              <a:rPr lang="en-GB" smtClean="0"/>
              <a:t>8</a:t>
            </a:fld>
            <a:endParaRPr lang="en-GB"/>
          </a:p>
        </p:txBody>
      </p:sp>
    </p:spTree>
    <p:extLst>
      <p:ext uri="{BB962C8B-B14F-4D97-AF65-F5344CB8AC3E}">
        <p14:creationId xmlns:p14="http://schemas.microsoft.com/office/powerpoint/2010/main" val="2089766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Speakers notes: there are many opportunities to implement the four principles of sustainable healthcare in COPD care. Some are more general (</a:t>
            </a:r>
            <a:r>
              <a:rPr lang="en-GB" dirty="0" err="1"/>
              <a:t>eg</a:t>
            </a:r>
            <a:r>
              <a:rPr lang="en-GB" dirty="0"/>
              <a:t> lifestyle medicine approaches, and interventions to reduce non-attendance), whilst others are specific to COPD care (</a:t>
            </a:r>
            <a:r>
              <a:rPr lang="en-GB" dirty="0" err="1"/>
              <a:t>eg</a:t>
            </a:r>
            <a:r>
              <a:rPr lang="en-GB" dirty="0"/>
              <a:t> use of low carbon inhalers, and MDT approach for multimorbid patients especially those with respiratory failure and heart failure). </a:t>
            </a:r>
          </a:p>
        </p:txBody>
      </p:sp>
      <p:sp>
        <p:nvSpPr>
          <p:cNvPr id="4" name="Slide Number Placeholder 3"/>
          <p:cNvSpPr>
            <a:spLocks noGrp="1"/>
          </p:cNvSpPr>
          <p:nvPr>
            <p:ph type="sldNum" sz="quarter" idx="5"/>
          </p:nvPr>
        </p:nvSpPr>
        <p:spPr/>
        <p:txBody>
          <a:bodyPr/>
          <a:lstStyle/>
          <a:p>
            <a:fld id="{D803E0EF-0D89-4016-82ED-3B9F7A40954F}" type="slidenum">
              <a:rPr lang="en-GB" smtClean="0"/>
              <a:t>9</a:t>
            </a:fld>
            <a:endParaRPr lang="en-GB"/>
          </a:p>
        </p:txBody>
      </p:sp>
    </p:spTree>
    <p:extLst>
      <p:ext uri="{BB962C8B-B14F-4D97-AF65-F5344CB8AC3E}">
        <p14:creationId xmlns:p14="http://schemas.microsoft.com/office/powerpoint/2010/main" val="154754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24B5-00E9-709D-4C68-544B8A718F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F43755-34BD-D300-E53E-6DD5245C5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F708C4-D11F-09DF-1615-F65C3ABCBA97}"/>
              </a:ext>
            </a:extLst>
          </p:cNvPr>
          <p:cNvSpPr>
            <a:spLocks noGrp="1"/>
          </p:cNvSpPr>
          <p:nvPr>
            <p:ph type="dt" sz="half" idx="10"/>
          </p:nvPr>
        </p:nvSpPr>
        <p:spPr/>
        <p:txBody>
          <a:bodyPr/>
          <a:lstStyle/>
          <a:p>
            <a:fld id="{58AACCEB-787C-4908-B19D-D4C6A7F2FA35}" type="datetimeFigureOut">
              <a:rPr lang="en-GB" smtClean="0"/>
              <a:t>02/07/2026</a:t>
            </a:fld>
            <a:endParaRPr lang="en-GB"/>
          </a:p>
        </p:txBody>
      </p:sp>
      <p:sp>
        <p:nvSpPr>
          <p:cNvPr id="5" name="Footer Placeholder 4">
            <a:extLst>
              <a:ext uri="{FF2B5EF4-FFF2-40B4-BE49-F238E27FC236}">
                <a16:creationId xmlns:a16="http://schemas.microsoft.com/office/drawing/2014/main" id="{CC20CF11-73B0-A4B4-20B6-EF4EAF88E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AF14F1-30A2-EBB8-ED13-B676B57FA618}"/>
              </a:ext>
            </a:extLst>
          </p:cNvPr>
          <p:cNvSpPr>
            <a:spLocks noGrp="1"/>
          </p:cNvSpPr>
          <p:nvPr>
            <p:ph type="sldNum" sz="quarter" idx="12"/>
          </p:nvPr>
        </p:nvSpPr>
        <p:spPr/>
        <p:txBody>
          <a:bodyPr/>
          <a:lstStyle/>
          <a:p>
            <a:fld id="{A37E41B1-7FCB-4C0C-8634-143F461645FE}" type="slidenum">
              <a:rPr lang="en-GB" smtClean="0"/>
              <a:t>‹#›</a:t>
            </a:fld>
            <a:endParaRPr lang="en-GB"/>
          </a:p>
        </p:txBody>
      </p:sp>
    </p:spTree>
    <p:extLst>
      <p:ext uri="{BB962C8B-B14F-4D97-AF65-F5344CB8AC3E}">
        <p14:creationId xmlns:p14="http://schemas.microsoft.com/office/powerpoint/2010/main" val="269599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A1C6-F1FE-668F-200C-607CD43456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2211A4-3733-7ED8-BAD3-DBE9B6F780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2AC913-65EC-FFA9-74F2-8D9507E2F7B6}"/>
              </a:ext>
            </a:extLst>
          </p:cNvPr>
          <p:cNvSpPr>
            <a:spLocks noGrp="1"/>
          </p:cNvSpPr>
          <p:nvPr>
            <p:ph type="dt" sz="half" idx="10"/>
          </p:nvPr>
        </p:nvSpPr>
        <p:spPr/>
        <p:txBody>
          <a:bodyPr/>
          <a:lstStyle/>
          <a:p>
            <a:fld id="{58AACCEB-787C-4908-B19D-D4C6A7F2FA35}" type="datetimeFigureOut">
              <a:rPr lang="en-GB" smtClean="0"/>
              <a:t>02/07/2026</a:t>
            </a:fld>
            <a:endParaRPr lang="en-GB"/>
          </a:p>
        </p:txBody>
      </p:sp>
      <p:sp>
        <p:nvSpPr>
          <p:cNvPr id="5" name="Footer Placeholder 4">
            <a:extLst>
              <a:ext uri="{FF2B5EF4-FFF2-40B4-BE49-F238E27FC236}">
                <a16:creationId xmlns:a16="http://schemas.microsoft.com/office/drawing/2014/main" id="{8657FB38-34D8-404A-D4C9-CA0E706109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919153-E135-F8C3-1D3B-130DE42AC6D1}"/>
              </a:ext>
            </a:extLst>
          </p:cNvPr>
          <p:cNvSpPr>
            <a:spLocks noGrp="1"/>
          </p:cNvSpPr>
          <p:nvPr>
            <p:ph type="sldNum" sz="quarter" idx="12"/>
          </p:nvPr>
        </p:nvSpPr>
        <p:spPr/>
        <p:txBody>
          <a:bodyPr/>
          <a:lstStyle/>
          <a:p>
            <a:fld id="{A37E41B1-7FCB-4C0C-8634-143F461645FE}" type="slidenum">
              <a:rPr lang="en-GB" smtClean="0"/>
              <a:t>‹#›</a:t>
            </a:fld>
            <a:endParaRPr lang="en-GB"/>
          </a:p>
        </p:txBody>
      </p:sp>
    </p:spTree>
    <p:extLst>
      <p:ext uri="{BB962C8B-B14F-4D97-AF65-F5344CB8AC3E}">
        <p14:creationId xmlns:p14="http://schemas.microsoft.com/office/powerpoint/2010/main" val="197082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E511B7-A78D-480A-89AB-F72E4E5A21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D3A262-BE16-005D-7585-ABB07CE528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56BEF-B0AB-28E1-B40F-3C80396EBF31}"/>
              </a:ext>
            </a:extLst>
          </p:cNvPr>
          <p:cNvSpPr>
            <a:spLocks noGrp="1"/>
          </p:cNvSpPr>
          <p:nvPr>
            <p:ph type="dt" sz="half" idx="10"/>
          </p:nvPr>
        </p:nvSpPr>
        <p:spPr/>
        <p:txBody>
          <a:bodyPr/>
          <a:lstStyle/>
          <a:p>
            <a:fld id="{58AACCEB-787C-4908-B19D-D4C6A7F2FA35}" type="datetimeFigureOut">
              <a:rPr lang="en-GB" smtClean="0"/>
              <a:t>02/07/2026</a:t>
            </a:fld>
            <a:endParaRPr lang="en-GB"/>
          </a:p>
        </p:txBody>
      </p:sp>
      <p:sp>
        <p:nvSpPr>
          <p:cNvPr id="5" name="Footer Placeholder 4">
            <a:extLst>
              <a:ext uri="{FF2B5EF4-FFF2-40B4-BE49-F238E27FC236}">
                <a16:creationId xmlns:a16="http://schemas.microsoft.com/office/drawing/2014/main" id="{80FF4349-FF7E-DBC0-CF15-630A57A919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82D8F2-62E7-D6D1-DB9F-2B42538A0F50}"/>
              </a:ext>
            </a:extLst>
          </p:cNvPr>
          <p:cNvSpPr>
            <a:spLocks noGrp="1"/>
          </p:cNvSpPr>
          <p:nvPr>
            <p:ph type="sldNum" sz="quarter" idx="12"/>
          </p:nvPr>
        </p:nvSpPr>
        <p:spPr/>
        <p:txBody>
          <a:bodyPr/>
          <a:lstStyle/>
          <a:p>
            <a:fld id="{A37E41B1-7FCB-4C0C-8634-143F461645FE}" type="slidenum">
              <a:rPr lang="en-GB" smtClean="0"/>
              <a:t>‹#›</a:t>
            </a:fld>
            <a:endParaRPr lang="en-GB"/>
          </a:p>
        </p:txBody>
      </p:sp>
    </p:spTree>
    <p:extLst>
      <p:ext uri="{BB962C8B-B14F-4D97-AF65-F5344CB8AC3E}">
        <p14:creationId xmlns:p14="http://schemas.microsoft.com/office/powerpoint/2010/main" val="104072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837F-D9FB-FFEE-467F-014D31755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67F104-9683-8ABC-0AFC-AECC9DAEBC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00AF17-466D-FC27-CC1D-E44F5023BFC0}"/>
              </a:ext>
            </a:extLst>
          </p:cNvPr>
          <p:cNvSpPr>
            <a:spLocks noGrp="1"/>
          </p:cNvSpPr>
          <p:nvPr>
            <p:ph type="dt" sz="half" idx="10"/>
          </p:nvPr>
        </p:nvSpPr>
        <p:spPr/>
        <p:txBody>
          <a:bodyPr/>
          <a:lstStyle/>
          <a:p>
            <a:fld id="{58AACCEB-787C-4908-B19D-D4C6A7F2FA35}" type="datetimeFigureOut">
              <a:rPr lang="en-GB" smtClean="0"/>
              <a:t>02/07/2026</a:t>
            </a:fld>
            <a:endParaRPr lang="en-GB"/>
          </a:p>
        </p:txBody>
      </p:sp>
      <p:sp>
        <p:nvSpPr>
          <p:cNvPr id="5" name="Footer Placeholder 4">
            <a:extLst>
              <a:ext uri="{FF2B5EF4-FFF2-40B4-BE49-F238E27FC236}">
                <a16:creationId xmlns:a16="http://schemas.microsoft.com/office/drawing/2014/main" id="{619746A4-8510-E303-CC99-2594283941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FAB882-293D-5F2D-DD7C-E0B1E8EF3CAC}"/>
              </a:ext>
            </a:extLst>
          </p:cNvPr>
          <p:cNvSpPr>
            <a:spLocks noGrp="1"/>
          </p:cNvSpPr>
          <p:nvPr>
            <p:ph type="sldNum" sz="quarter" idx="12"/>
          </p:nvPr>
        </p:nvSpPr>
        <p:spPr/>
        <p:txBody>
          <a:bodyPr/>
          <a:lstStyle/>
          <a:p>
            <a:fld id="{A37E41B1-7FCB-4C0C-8634-143F461645FE}" type="slidenum">
              <a:rPr lang="en-GB" smtClean="0"/>
              <a:t>‹#›</a:t>
            </a:fld>
            <a:endParaRPr lang="en-GB"/>
          </a:p>
        </p:txBody>
      </p:sp>
    </p:spTree>
    <p:extLst>
      <p:ext uri="{BB962C8B-B14F-4D97-AF65-F5344CB8AC3E}">
        <p14:creationId xmlns:p14="http://schemas.microsoft.com/office/powerpoint/2010/main" val="394883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57B4-A8EC-A8F2-163C-77F5A5FB57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0FCFFA-615E-9C2D-0FF3-2490F4406E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74ED26-668B-A9DC-67B1-88F908552127}"/>
              </a:ext>
            </a:extLst>
          </p:cNvPr>
          <p:cNvSpPr>
            <a:spLocks noGrp="1"/>
          </p:cNvSpPr>
          <p:nvPr>
            <p:ph type="dt" sz="half" idx="10"/>
          </p:nvPr>
        </p:nvSpPr>
        <p:spPr/>
        <p:txBody>
          <a:bodyPr/>
          <a:lstStyle/>
          <a:p>
            <a:fld id="{58AACCEB-787C-4908-B19D-D4C6A7F2FA35}" type="datetimeFigureOut">
              <a:rPr lang="en-GB" smtClean="0"/>
              <a:t>02/07/2026</a:t>
            </a:fld>
            <a:endParaRPr lang="en-GB"/>
          </a:p>
        </p:txBody>
      </p:sp>
      <p:sp>
        <p:nvSpPr>
          <p:cNvPr id="5" name="Footer Placeholder 4">
            <a:extLst>
              <a:ext uri="{FF2B5EF4-FFF2-40B4-BE49-F238E27FC236}">
                <a16:creationId xmlns:a16="http://schemas.microsoft.com/office/drawing/2014/main" id="{0AFC5AD3-C19E-AA0B-A3A5-30A88215A9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4EDBC7-3B9B-95CF-3908-60DE418F9E17}"/>
              </a:ext>
            </a:extLst>
          </p:cNvPr>
          <p:cNvSpPr>
            <a:spLocks noGrp="1"/>
          </p:cNvSpPr>
          <p:nvPr>
            <p:ph type="sldNum" sz="quarter" idx="12"/>
          </p:nvPr>
        </p:nvSpPr>
        <p:spPr/>
        <p:txBody>
          <a:bodyPr/>
          <a:lstStyle/>
          <a:p>
            <a:fld id="{A37E41B1-7FCB-4C0C-8634-143F461645FE}" type="slidenum">
              <a:rPr lang="en-GB" smtClean="0"/>
              <a:t>‹#›</a:t>
            </a:fld>
            <a:endParaRPr lang="en-GB"/>
          </a:p>
        </p:txBody>
      </p:sp>
    </p:spTree>
    <p:extLst>
      <p:ext uri="{BB962C8B-B14F-4D97-AF65-F5344CB8AC3E}">
        <p14:creationId xmlns:p14="http://schemas.microsoft.com/office/powerpoint/2010/main" val="12697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1912-29CD-E2A0-5879-F4974258C3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2C1D86-AFCA-1013-93BB-D6BCE0261B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FC4E66-8C73-8752-1D84-F83A208A3A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DEEFB2-30D7-856E-C576-6FC4B3A04940}"/>
              </a:ext>
            </a:extLst>
          </p:cNvPr>
          <p:cNvSpPr>
            <a:spLocks noGrp="1"/>
          </p:cNvSpPr>
          <p:nvPr>
            <p:ph type="dt" sz="half" idx="10"/>
          </p:nvPr>
        </p:nvSpPr>
        <p:spPr/>
        <p:txBody>
          <a:bodyPr/>
          <a:lstStyle/>
          <a:p>
            <a:fld id="{58AACCEB-787C-4908-B19D-D4C6A7F2FA35}" type="datetimeFigureOut">
              <a:rPr lang="en-GB" smtClean="0"/>
              <a:t>02/07/2026</a:t>
            </a:fld>
            <a:endParaRPr lang="en-GB"/>
          </a:p>
        </p:txBody>
      </p:sp>
      <p:sp>
        <p:nvSpPr>
          <p:cNvPr id="6" name="Footer Placeholder 5">
            <a:extLst>
              <a:ext uri="{FF2B5EF4-FFF2-40B4-BE49-F238E27FC236}">
                <a16:creationId xmlns:a16="http://schemas.microsoft.com/office/drawing/2014/main" id="{6E084E44-F8C9-0078-A903-0ED9437E4F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58060-821A-73F6-953A-7133BA2BE78F}"/>
              </a:ext>
            </a:extLst>
          </p:cNvPr>
          <p:cNvSpPr>
            <a:spLocks noGrp="1"/>
          </p:cNvSpPr>
          <p:nvPr>
            <p:ph type="sldNum" sz="quarter" idx="12"/>
          </p:nvPr>
        </p:nvSpPr>
        <p:spPr/>
        <p:txBody>
          <a:bodyPr/>
          <a:lstStyle/>
          <a:p>
            <a:fld id="{A37E41B1-7FCB-4C0C-8634-143F461645FE}" type="slidenum">
              <a:rPr lang="en-GB" smtClean="0"/>
              <a:t>‹#›</a:t>
            </a:fld>
            <a:endParaRPr lang="en-GB"/>
          </a:p>
        </p:txBody>
      </p:sp>
    </p:spTree>
    <p:extLst>
      <p:ext uri="{BB962C8B-B14F-4D97-AF65-F5344CB8AC3E}">
        <p14:creationId xmlns:p14="http://schemas.microsoft.com/office/powerpoint/2010/main" val="262004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E78F-1356-194B-3825-DBCA9C1FA0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9DE18B-D453-82D0-461E-F14472012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156B41-C20F-80AA-6117-EA11BB8EDC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C7217-0AEC-A07A-76CE-C91CD2E21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BAC0E4-F172-BE66-9FFE-950BBA7C7A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F5D07D-7553-C992-24C7-EADFCCAD8909}"/>
              </a:ext>
            </a:extLst>
          </p:cNvPr>
          <p:cNvSpPr>
            <a:spLocks noGrp="1"/>
          </p:cNvSpPr>
          <p:nvPr>
            <p:ph type="dt" sz="half" idx="10"/>
          </p:nvPr>
        </p:nvSpPr>
        <p:spPr/>
        <p:txBody>
          <a:bodyPr/>
          <a:lstStyle/>
          <a:p>
            <a:fld id="{58AACCEB-787C-4908-B19D-D4C6A7F2FA35}" type="datetimeFigureOut">
              <a:rPr lang="en-GB" smtClean="0"/>
              <a:t>02/07/2026</a:t>
            </a:fld>
            <a:endParaRPr lang="en-GB"/>
          </a:p>
        </p:txBody>
      </p:sp>
      <p:sp>
        <p:nvSpPr>
          <p:cNvPr id="8" name="Footer Placeholder 7">
            <a:extLst>
              <a:ext uri="{FF2B5EF4-FFF2-40B4-BE49-F238E27FC236}">
                <a16:creationId xmlns:a16="http://schemas.microsoft.com/office/drawing/2014/main" id="{B7A6F208-7A0F-83B3-D71F-CF787D161C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7DA890-9B83-72EB-3BCB-7C49F5283D21}"/>
              </a:ext>
            </a:extLst>
          </p:cNvPr>
          <p:cNvSpPr>
            <a:spLocks noGrp="1"/>
          </p:cNvSpPr>
          <p:nvPr>
            <p:ph type="sldNum" sz="quarter" idx="12"/>
          </p:nvPr>
        </p:nvSpPr>
        <p:spPr/>
        <p:txBody>
          <a:bodyPr/>
          <a:lstStyle/>
          <a:p>
            <a:fld id="{A37E41B1-7FCB-4C0C-8634-143F461645FE}" type="slidenum">
              <a:rPr lang="en-GB" smtClean="0"/>
              <a:t>‹#›</a:t>
            </a:fld>
            <a:endParaRPr lang="en-GB"/>
          </a:p>
        </p:txBody>
      </p:sp>
    </p:spTree>
    <p:extLst>
      <p:ext uri="{BB962C8B-B14F-4D97-AF65-F5344CB8AC3E}">
        <p14:creationId xmlns:p14="http://schemas.microsoft.com/office/powerpoint/2010/main" val="112873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4BE2-865D-142C-AAC4-2D294293C9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594D60-8C9A-363C-4680-BC5171413ED5}"/>
              </a:ext>
            </a:extLst>
          </p:cNvPr>
          <p:cNvSpPr>
            <a:spLocks noGrp="1"/>
          </p:cNvSpPr>
          <p:nvPr>
            <p:ph type="dt" sz="half" idx="10"/>
          </p:nvPr>
        </p:nvSpPr>
        <p:spPr/>
        <p:txBody>
          <a:bodyPr/>
          <a:lstStyle/>
          <a:p>
            <a:fld id="{58AACCEB-787C-4908-B19D-D4C6A7F2FA35}" type="datetimeFigureOut">
              <a:rPr lang="en-GB" smtClean="0"/>
              <a:t>02/07/2026</a:t>
            </a:fld>
            <a:endParaRPr lang="en-GB"/>
          </a:p>
        </p:txBody>
      </p:sp>
      <p:sp>
        <p:nvSpPr>
          <p:cNvPr id="4" name="Footer Placeholder 3">
            <a:extLst>
              <a:ext uri="{FF2B5EF4-FFF2-40B4-BE49-F238E27FC236}">
                <a16:creationId xmlns:a16="http://schemas.microsoft.com/office/drawing/2014/main" id="{36067D4C-C13F-B3E8-1BBF-3A82D14233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A412A8-A295-DFA4-2376-2620FB857D2E}"/>
              </a:ext>
            </a:extLst>
          </p:cNvPr>
          <p:cNvSpPr>
            <a:spLocks noGrp="1"/>
          </p:cNvSpPr>
          <p:nvPr>
            <p:ph type="sldNum" sz="quarter" idx="12"/>
          </p:nvPr>
        </p:nvSpPr>
        <p:spPr/>
        <p:txBody>
          <a:bodyPr/>
          <a:lstStyle/>
          <a:p>
            <a:fld id="{A37E41B1-7FCB-4C0C-8634-143F461645FE}" type="slidenum">
              <a:rPr lang="en-GB" smtClean="0"/>
              <a:t>‹#›</a:t>
            </a:fld>
            <a:endParaRPr lang="en-GB"/>
          </a:p>
        </p:txBody>
      </p:sp>
    </p:spTree>
    <p:extLst>
      <p:ext uri="{BB962C8B-B14F-4D97-AF65-F5344CB8AC3E}">
        <p14:creationId xmlns:p14="http://schemas.microsoft.com/office/powerpoint/2010/main" val="287326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A43D8C-88F2-0188-C91D-F239058A6B8F}"/>
              </a:ext>
            </a:extLst>
          </p:cNvPr>
          <p:cNvSpPr>
            <a:spLocks noGrp="1"/>
          </p:cNvSpPr>
          <p:nvPr>
            <p:ph type="dt" sz="half" idx="10"/>
          </p:nvPr>
        </p:nvSpPr>
        <p:spPr/>
        <p:txBody>
          <a:bodyPr/>
          <a:lstStyle/>
          <a:p>
            <a:fld id="{58AACCEB-787C-4908-B19D-D4C6A7F2FA35}" type="datetimeFigureOut">
              <a:rPr lang="en-GB" smtClean="0"/>
              <a:t>02/07/2026</a:t>
            </a:fld>
            <a:endParaRPr lang="en-GB"/>
          </a:p>
        </p:txBody>
      </p:sp>
      <p:sp>
        <p:nvSpPr>
          <p:cNvPr id="3" name="Footer Placeholder 2">
            <a:extLst>
              <a:ext uri="{FF2B5EF4-FFF2-40B4-BE49-F238E27FC236}">
                <a16:creationId xmlns:a16="http://schemas.microsoft.com/office/drawing/2014/main" id="{98484B0F-90A7-FA63-9046-C622B09491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5175ED-5477-E612-D94F-5FBD2EAF9690}"/>
              </a:ext>
            </a:extLst>
          </p:cNvPr>
          <p:cNvSpPr>
            <a:spLocks noGrp="1"/>
          </p:cNvSpPr>
          <p:nvPr>
            <p:ph type="sldNum" sz="quarter" idx="12"/>
          </p:nvPr>
        </p:nvSpPr>
        <p:spPr/>
        <p:txBody>
          <a:bodyPr/>
          <a:lstStyle/>
          <a:p>
            <a:fld id="{A37E41B1-7FCB-4C0C-8634-143F461645FE}" type="slidenum">
              <a:rPr lang="en-GB" smtClean="0"/>
              <a:t>‹#›</a:t>
            </a:fld>
            <a:endParaRPr lang="en-GB"/>
          </a:p>
        </p:txBody>
      </p:sp>
    </p:spTree>
    <p:extLst>
      <p:ext uri="{BB962C8B-B14F-4D97-AF65-F5344CB8AC3E}">
        <p14:creationId xmlns:p14="http://schemas.microsoft.com/office/powerpoint/2010/main" val="16207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D4A3-B71D-048F-315E-CEE595CB9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D4B139-437C-B66E-25E2-E3607CB0B1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CB5FC6-D026-13D8-C8A4-C9D3D737D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5B0383-334E-65CE-34A9-EE053D13F1D2}"/>
              </a:ext>
            </a:extLst>
          </p:cNvPr>
          <p:cNvSpPr>
            <a:spLocks noGrp="1"/>
          </p:cNvSpPr>
          <p:nvPr>
            <p:ph type="dt" sz="half" idx="10"/>
          </p:nvPr>
        </p:nvSpPr>
        <p:spPr/>
        <p:txBody>
          <a:bodyPr/>
          <a:lstStyle/>
          <a:p>
            <a:fld id="{58AACCEB-787C-4908-B19D-D4C6A7F2FA35}" type="datetimeFigureOut">
              <a:rPr lang="en-GB" smtClean="0"/>
              <a:t>02/07/2026</a:t>
            </a:fld>
            <a:endParaRPr lang="en-GB"/>
          </a:p>
        </p:txBody>
      </p:sp>
      <p:sp>
        <p:nvSpPr>
          <p:cNvPr id="6" name="Footer Placeholder 5">
            <a:extLst>
              <a:ext uri="{FF2B5EF4-FFF2-40B4-BE49-F238E27FC236}">
                <a16:creationId xmlns:a16="http://schemas.microsoft.com/office/drawing/2014/main" id="{3269BD0D-8202-12E6-797E-954EDCC943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7966F-3799-EFE6-3E5B-CBDB8974155F}"/>
              </a:ext>
            </a:extLst>
          </p:cNvPr>
          <p:cNvSpPr>
            <a:spLocks noGrp="1"/>
          </p:cNvSpPr>
          <p:nvPr>
            <p:ph type="sldNum" sz="quarter" idx="12"/>
          </p:nvPr>
        </p:nvSpPr>
        <p:spPr/>
        <p:txBody>
          <a:bodyPr/>
          <a:lstStyle/>
          <a:p>
            <a:fld id="{A37E41B1-7FCB-4C0C-8634-143F461645FE}" type="slidenum">
              <a:rPr lang="en-GB" smtClean="0"/>
              <a:t>‹#›</a:t>
            </a:fld>
            <a:endParaRPr lang="en-GB"/>
          </a:p>
        </p:txBody>
      </p:sp>
    </p:spTree>
    <p:extLst>
      <p:ext uri="{BB962C8B-B14F-4D97-AF65-F5344CB8AC3E}">
        <p14:creationId xmlns:p14="http://schemas.microsoft.com/office/powerpoint/2010/main" val="75930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8D79-E58A-F41B-C9EE-A15381A88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68ED0B-2DA5-B580-85EB-8E3696EB73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AEC1D6-FE3E-F3C5-9328-78A99A1AC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76F0E-5850-6660-7F20-9CF7D0F969FC}"/>
              </a:ext>
            </a:extLst>
          </p:cNvPr>
          <p:cNvSpPr>
            <a:spLocks noGrp="1"/>
          </p:cNvSpPr>
          <p:nvPr>
            <p:ph type="dt" sz="half" idx="10"/>
          </p:nvPr>
        </p:nvSpPr>
        <p:spPr/>
        <p:txBody>
          <a:bodyPr/>
          <a:lstStyle/>
          <a:p>
            <a:fld id="{58AACCEB-787C-4908-B19D-D4C6A7F2FA35}" type="datetimeFigureOut">
              <a:rPr lang="en-GB" smtClean="0"/>
              <a:t>02/07/2026</a:t>
            </a:fld>
            <a:endParaRPr lang="en-GB"/>
          </a:p>
        </p:txBody>
      </p:sp>
      <p:sp>
        <p:nvSpPr>
          <p:cNvPr id="6" name="Footer Placeholder 5">
            <a:extLst>
              <a:ext uri="{FF2B5EF4-FFF2-40B4-BE49-F238E27FC236}">
                <a16:creationId xmlns:a16="http://schemas.microsoft.com/office/drawing/2014/main" id="{DE822E76-D76B-AFDD-B031-B1A6D45AD7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02C91C-384F-CA05-71FA-37905E827535}"/>
              </a:ext>
            </a:extLst>
          </p:cNvPr>
          <p:cNvSpPr>
            <a:spLocks noGrp="1"/>
          </p:cNvSpPr>
          <p:nvPr>
            <p:ph type="sldNum" sz="quarter" idx="12"/>
          </p:nvPr>
        </p:nvSpPr>
        <p:spPr/>
        <p:txBody>
          <a:bodyPr/>
          <a:lstStyle/>
          <a:p>
            <a:fld id="{A37E41B1-7FCB-4C0C-8634-143F461645FE}" type="slidenum">
              <a:rPr lang="en-GB" smtClean="0"/>
              <a:t>‹#›</a:t>
            </a:fld>
            <a:endParaRPr lang="en-GB"/>
          </a:p>
        </p:txBody>
      </p:sp>
    </p:spTree>
    <p:extLst>
      <p:ext uri="{BB962C8B-B14F-4D97-AF65-F5344CB8AC3E}">
        <p14:creationId xmlns:p14="http://schemas.microsoft.com/office/powerpoint/2010/main" val="152318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FF38A-3A63-671C-0F6F-DA2376D02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58D254-B68F-6E4E-2B16-CB33B802B1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1C4E99-2DEF-EC6D-2542-FFB789BBC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AACCEB-787C-4908-B19D-D4C6A7F2FA35}" type="datetimeFigureOut">
              <a:rPr lang="en-GB" smtClean="0"/>
              <a:t>02/07/2026</a:t>
            </a:fld>
            <a:endParaRPr lang="en-GB"/>
          </a:p>
        </p:txBody>
      </p:sp>
      <p:sp>
        <p:nvSpPr>
          <p:cNvPr id="5" name="Footer Placeholder 4">
            <a:extLst>
              <a:ext uri="{FF2B5EF4-FFF2-40B4-BE49-F238E27FC236}">
                <a16:creationId xmlns:a16="http://schemas.microsoft.com/office/drawing/2014/main" id="{C112FDE6-6C37-1A93-713D-649282E84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4288F51-7C8F-A7D3-0CEC-0ABC2D78CF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7E41B1-7FCB-4C0C-8634-143F461645FE}" type="slidenum">
              <a:rPr lang="en-GB" smtClean="0"/>
              <a:t>‹#›</a:t>
            </a:fld>
            <a:endParaRPr lang="en-GB"/>
          </a:p>
        </p:txBody>
      </p:sp>
    </p:spTree>
    <p:extLst>
      <p:ext uri="{BB962C8B-B14F-4D97-AF65-F5344CB8AC3E}">
        <p14:creationId xmlns:p14="http://schemas.microsoft.com/office/powerpoint/2010/main" val="723931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brit-thoracic.uk/SustainabilityToolkit"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brit-thoracic.uk/SustainabilityToolkit"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brit-thoracic.uk/SustainabilityToolkit"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brit-thoracic.uk/SustainabilityToolkit"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brit-thoracic.uk/SustainabilityToolkit"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brit-thoracic.uk/SustainabilityToolkit"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brit-thoracic.uk/SustainabilityToolkit" TargetMode="External"/><Relationship Id="rId5" Type="http://schemas.openxmlformats.org/officeDocument/2006/relationships/hyperlink" Target="https://www.gov.uk/government/publications/health-matters-air-pollution/health-matters-air-pollution"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brit-thoracic.uk/SustainabilityToolkit" TargetMode="External"/><Relationship Id="rId5" Type="http://schemas.openxmlformats.org/officeDocument/2006/relationships/image" Target="../media/image12.jpeg"/><Relationship Id="rId4" Type="http://schemas.openxmlformats.org/officeDocument/2006/relationships/hyperlink" Target="https://www.rcp.ac.uk/policy-and-campaigns/policy-documents/a-breath-of-fresh-air-responding-to-the-health-challenges-of-modern-air-pollu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brit-thoracic.uk/SustainabilityToolki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eea.europa.eu/en/analysis/maps-and-charts/hospital-admissions-for-respiratory-disease"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brit-thoracic.uk/SustainabilityToolki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ontact@RespiratoryFutures.org.uk" TargetMode="External"/><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brit-thoracic.uk/SustainabilityToolkit"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ipcc.ch/report/ar6/syr/" TargetMode="External"/><Relationship Id="rId4" Type="http://schemas.openxmlformats.org/officeDocument/2006/relationships/hyperlink" Target="https://brit-thoracic.uk/SustainabilityToolk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sustainablehealthcare.org.uk/" TargetMode="External"/><Relationship Id="rId5" Type="http://schemas.openxmlformats.org/officeDocument/2006/relationships/hyperlink" Target="https://brit-thoracic.uk/SustainabilityToolkit"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brit-thoracic.uk/SustainabilityToolk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bslm.org.uk/lifestyle-medicine/what-is-lifestyle-medicine/" TargetMode="External"/><Relationship Id="rId5" Type="http://schemas.openxmlformats.org/officeDocument/2006/relationships/hyperlink" Target="https://lifestylemedicine.org/"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brit-thoracic.uk/SustainabilityToolk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brit-thoracic.uk/SustainabilityToolki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openprescribing.net/measure/carbon_salbutamol/national/england/"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brit-thoracic.uk/SustainabilityToolkit"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4.png"/><Relationship Id="rId7"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0.jpeg"/><Relationship Id="rId4" Type="http://schemas.openxmlformats.org/officeDocument/2006/relationships/hyperlink" Target="https://brit-thoracic.uk/SustainabilityToolkit" TargetMode="Externa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brit-thoracic.uk/SustainabilityToolkit"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CF994DA-4480-C1A1-E1A7-5A4AAB861E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5D2CE7-AD4B-31C4-5FE1-2515886743A0}"/>
              </a:ext>
            </a:extLst>
          </p:cNvPr>
          <p:cNvSpPr>
            <a:spLocks noGrp="1"/>
          </p:cNvSpPr>
          <p:nvPr>
            <p:ph type="title"/>
          </p:nvPr>
        </p:nvSpPr>
        <p:spPr>
          <a:xfrm>
            <a:off x="716280" y="1977871"/>
            <a:ext cx="7360920" cy="1520243"/>
          </a:xfrm>
        </p:spPr>
        <p:txBody>
          <a:bodyPr>
            <a:noAutofit/>
          </a:bodyPr>
          <a:lstStyle/>
          <a:p>
            <a:r>
              <a:rPr lang="en-GB">
                <a:solidFill>
                  <a:srgbClr val="003D6E"/>
                </a:solidFill>
                <a:latin typeface="Calibri" panose="020F0502020204030204" pitchFamily="34" charset="0"/>
                <a:ea typeface="Calibri" panose="020F0502020204030204" pitchFamily="34" charset="0"/>
                <a:cs typeface="Calibri" panose="020F0502020204030204" pitchFamily="34" charset="0"/>
              </a:rPr>
              <a:t>British Thoracic Society</a:t>
            </a:r>
            <a:br>
              <a:rPr lang="en-GB" sz="6600">
                <a:solidFill>
                  <a:srgbClr val="003D6E"/>
                </a:solidFill>
                <a:latin typeface="Calibri" panose="020F0502020204030204" pitchFamily="34" charset="0"/>
                <a:ea typeface="Calibri" panose="020F0502020204030204" pitchFamily="34" charset="0"/>
                <a:cs typeface="Calibri" panose="020F0502020204030204" pitchFamily="34" charset="0"/>
              </a:rPr>
            </a:br>
            <a:r>
              <a:rPr lang="en-GB" sz="6600">
                <a:solidFill>
                  <a:srgbClr val="003D6E"/>
                </a:solidFill>
                <a:latin typeface="Calibri" panose="020F0502020204030204" pitchFamily="34" charset="0"/>
                <a:ea typeface="Calibri" panose="020F0502020204030204" pitchFamily="34" charset="0"/>
                <a:cs typeface="Calibri" panose="020F0502020204030204" pitchFamily="34" charset="0"/>
              </a:rPr>
              <a:t>Sustainability</a:t>
            </a:r>
            <a:r>
              <a:rPr lang="en-GB" sz="6000">
                <a:solidFill>
                  <a:srgbClr val="003D6E"/>
                </a:solidFill>
                <a:latin typeface="Calibri" panose="020F0502020204030204" pitchFamily="34" charset="0"/>
                <a:ea typeface="Calibri" panose="020F0502020204030204" pitchFamily="34" charset="0"/>
                <a:cs typeface="Calibri" panose="020F0502020204030204" pitchFamily="34" charset="0"/>
              </a:rPr>
              <a:t> </a:t>
            </a:r>
            <a:r>
              <a:rPr lang="en-GB" sz="6600">
                <a:solidFill>
                  <a:srgbClr val="003D6E"/>
                </a:solidFill>
                <a:latin typeface="Calibri" panose="020F0502020204030204" pitchFamily="34" charset="0"/>
                <a:ea typeface="Calibri" panose="020F0502020204030204" pitchFamily="34" charset="0"/>
                <a:cs typeface="Calibri" panose="020F0502020204030204" pitchFamily="34" charset="0"/>
              </a:rPr>
              <a:t>Toolkit</a:t>
            </a:r>
            <a:r>
              <a:rPr lang="en-GB" sz="6000">
                <a:solidFill>
                  <a:srgbClr val="003D6E"/>
                </a:solidFill>
                <a:latin typeface="Calibri" panose="020F0502020204030204" pitchFamily="34" charset="0"/>
                <a:ea typeface="Calibri" panose="020F0502020204030204" pitchFamily="34" charset="0"/>
                <a:cs typeface="Calibri" panose="020F0502020204030204" pitchFamily="34" charset="0"/>
              </a:rPr>
              <a:t> </a:t>
            </a:r>
          </a:p>
        </p:txBody>
      </p:sp>
      <p:pic>
        <p:nvPicPr>
          <p:cNvPr id="9" name="Picture 8">
            <a:extLst>
              <a:ext uri="{FF2B5EF4-FFF2-40B4-BE49-F238E27FC236}">
                <a16:creationId xmlns:a16="http://schemas.microsoft.com/office/drawing/2014/main" id="{4C0CD76F-E0BA-A45C-33B3-B1D105596B80}"/>
              </a:ext>
            </a:extLst>
          </p:cNvPr>
          <p:cNvPicPr>
            <a:picLocks noChangeAspect="1"/>
          </p:cNvPicPr>
          <p:nvPr/>
        </p:nvPicPr>
        <p:blipFill>
          <a:blip r:embed="rId4">
            <a:extLst>
              <a:ext uri="{28A0092B-C50C-407E-A947-70E740481C1C}">
                <a14:useLocalDpi xmlns:a14="http://schemas.microsoft.com/office/drawing/2010/main" val="0"/>
              </a:ext>
            </a:extLst>
          </a:blip>
          <a:srcRect b="11028"/>
          <a:stretch>
            <a:fillRect/>
          </a:stretch>
        </p:blipFill>
        <p:spPr>
          <a:xfrm>
            <a:off x="9489014" y="457635"/>
            <a:ext cx="2175807" cy="1047315"/>
          </a:xfrm>
          <a:prstGeom prst="rect">
            <a:avLst/>
          </a:prstGeom>
        </p:spPr>
      </p:pic>
      <p:pic>
        <p:nvPicPr>
          <p:cNvPr id="11" name="Picture 10">
            <a:extLst>
              <a:ext uri="{FF2B5EF4-FFF2-40B4-BE49-F238E27FC236}">
                <a16:creationId xmlns:a16="http://schemas.microsoft.com/office/drawing/2014/main" id="{B54796ED-2A9E-31E5-85DC-0F773FC890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9014" y="5334296"/>
            <a:ext cx="2178334" cy="910789"/>
          </a:xfrm>
          <a:prstGeom prst="rect">
            <a:avLst/>
          </a:prstGeom>
        </p:spPr>
      </p:pic>
      <p:sp>
        <p:nvSpPr>
          <p:cNvPr id="12" name="TextBox 11">
            <a:extLst>
              <a:ext uri="{FF2B5EF4-FFF2-40B4-BE49-F238E27FC236}">
                <a16:creationId xmlns:a16="http://schemas.microsoft.com/office/drawing/2014/main" id="{CBA687B8-BBFB-1136-514A-3CB5D6448EDC}"/>
              </a:ext>
            </a:extLst>
          </p:cNvPr>
          <p:cNvSpPr txBox="1"/>
          <p:nvPr/>
        </p:nvSpPr>
        <p:spPr>
          <a:xfrm>
            <a:off x="716280" y="3498114"/>
            <a:ext cx="3770648" cy="1231106"/>
          </a:xfrm>
          <a:prstGeom prst="rect">
            <a:avLst/>
          </a:prstGeom>
          <a:noFill/>
        </p:spPr>
        <p:txBody>
          <a:bodyPr wrap="none" rtlCol="0">
            <a:spAutoFit/>
          </a:bodyPr>
          <a:lstStyle/>
          <a:p>
            <a:r>
              <a:rPr lang="en-GB" sz="2800">
                <a:solidFill>
                  <a:srgbClr val="003D6E"/>
                </a:solidFill>
                <a:latin typeface="Calibri" panose="020F0502020204030204" pitchFamily="34" charset="0"/>
                <a:ea typeface="Calibri" panose="020F0502020204030204" pitchFamily="34" charset="0"/>
                <a:cs typeface="Calibri" panose="020F0502020204030204" pitchFamily="34" charset="0"/>
              </a:rPr>
              <a:t>Example Teaching Slides </a:t>
            </a:r>
          </a:p>
          <a:p>
            <a:r>
              <a:rPr lang="en-GB" sz="2800">
                <a:solidFill>
                  <a:srgbClr val="003D6E"/>
                </a:solidFill>
                <a:latin typeface="Calibri" panose="020F0502020204030204" pitchFamily="34" charset="0"/>
                <a:ea typeface="Calibri" panose="020F0502020204030204" pitchFamily="34" charset="0"/>
                <a:cs typeface="Calibri" panose="020F0502020204030204" pitchFamily="34" charset="0"/>
              </a:rPr>
              <a:t>June 2026</a:t>
            </a:r>
          </a:p>
          <a:p>
            <a:endParaRPr lang="en-GB"/>
          </a:p>
        </p:txBody>
      </p:sp>
      <p:sp>
        <p:nvSpPr>
          <p:cNvPr id="3" name="TextBox 2">
            <a:extLst>
              <a:ext uri="{FF2B5EF4-FFF2-40B4-BE49-F238E27FC236}">
                <a16:creationId xmlns:a16="http://schemas.microsoft.com/office/drawing/2014/main" id="{00334CD4-AD3A-61F6-2B45-D3DE7FC28463}"/>
              </a:ext>
            </a:extLst>
          </p:cNvPr>
          <p:cNvSpPr txBox="1"/>
          <p:nvPr/>
        </p:nvSpPr>
        <p:spPr>
          <a:xfrm>
            <a:off x="716280" y="6189954"/>
            <a:ext cx="3917823" cy="338554"/>
          </a:xfrm>
          <a:prstGeom prst="rect">
            <a:avLst/>
          </a:prstGeom>
          <a:noFill/>
        </p:spPr>
        <p:txBody>
          <a:bodyPr wrap="square" rtlCol="0">
            <a:spAutoFit/>
          </a:bodyPr>
          <a:lstStyle/>
          <a:p>
            <a:r>
              <a:rPr lang="en-GB" sz="1600" dirty="0">
                <a:latin typeface="Calibri" panose="020F0502020204030204" pitchFamily="34" charset="0"/>
                <a:ea typeface="Calibri" panose="020F0502020204030204" pitchFamily="34" charset="0"/>
                <a:cs typeface="Calibri" panose="020F0502020204030204" pitchFamily="34" charset="0"/>
                <a:hlinkClick r:id="rId6"/>
              </a:rPr>
              <a:t>https://brit-thoracic.uk/SustainabilityToolkit</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3590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E10C4-AC77-2616-4513-628CE47510D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5596BF-20EA-031A-23A2-61C95883F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B59780-E428-545A-FB4F-141B9876EB49}"/>
              </a:ext>
            </a:extLst>
          </p:cNvPr>
          <p:cNvSpPr>
            <a:spLocks noGrp="1"/>
          </p:cNvSpPr>
          <p:nvPr>
            <p:ph type="title"/>
          </p:nvPr>
        </p:nvSpPr>
        <p:spPr>
          <a:xfrm>
            <a:off x="165052" y="0"/>
            <a:ext cx="10515600" cy="1019006"/>
          </a:xfrm>
        </p:spPr>
        <p:txBody>
          <a:bodyPr/>
          <a:lstStyle/>
          <a:p>
            <a:r>
              <a:rPr lang="en-US" dirty="0">
                <a:solidFill>
                  <a:srgbClr val="003D6E"/>
                </a:solidFill>
                <a:latin typeface="Calibri" panose="020F0502020204030204" pitchFamily="34" charset="0"/>
                <a:ea typeface="Calibri" panose="020F0502020204030204" pitchFamily="34" charset="0"/>
                <a:cs typeface="Calibri" panose="020F0502020204030204" pitchFamily="34" charset="0"/>
              </a:rPr>
              <a:t>Sleep services: sustainable clinical practice</a:t>
            </a:r>
            <a:endParaRPr lang="en-GB" dirty="0">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1F19ABDB-A492-8610-3D3E-3B765C09C749}"/>
              </a:ext>
            </a:extLst>
          </p:cNvPr>
          <p:cNvPicPr>
            <a:picLocks noChangeAspect="1"/>
          </p:cNvPicPr>
          <p:nvPr/>
        </p:nvPicPr>
        <p:blipFill>
          <a:blip r:embed="rId4">
            <a:extLst>
              <a:ext uri="{28A0092B-C50C-407E-A947-70E740481C1C}">
                <a14:useLocalDpi xmlns:a14="http://schemas.microsoft.com/office/drawing/2010/main" val="0"/>
              </a:ext>
            </a:extLst>
          </a:blip>
          <a:srcRect l="27188" r="30625" b="11944"/>
          <a:stretch>
            <a:fillRect/>
          </a:stretch>
        </p:blipFill>
        <p:spPr>
          <a:xfrm>
            <a:off x="4771072" y="2067703"/>
            <a:ext cx="2171868" cy="2549935"/>
          </a:xfrm>
          <a:prstGeom prst="rect">
            <a:avLst/>
          </a:prstGeom>
        </p:spPr>
      </p:pic>
      <p:sp>
        <p:nvSpPr>
          <p:cNvPr id="12" name="TextBox 11">
            <a:extLst>
              <a:ext uri="{FF2B5EF4-FFF2-40B4-BE49-F238E27FC236}">
                <a16:creationId xmlns:a16="http://schemas.microsoft.com/office/drawing/2014/main" id="{D753C402-FFB2-B65B-EC10-AE1F37517B4B}"/>
              </a:ext>
            </a:extLst>
          </p:cNvPr>
          <p:cNvSpPr txBox="1"/>
          <p:nvPr/>
        </p:nvSpPr>
        <p:spPr>
          <a:xfrm>
            <a:off x="448354" y="840243"/>
            <a:ext cx="6000072" cy="2246769"/>
          </a:xfrm>
          <a:prstGeom prst="rect">
            <a:avLst/>
          </a:prstGeom>
          <a:noFill/>
        </p:spPr>
        <p:txBody>
          <a:bodyPr wrap="square">
            <a:spAutoFit/>
          </a:bodyPr>
          <a:lstStyle/>
          <a:p>
            <a:r>
              <a:rPr lang="en-GB" sz="2000" b="1">
                <a:solidFill>
                  <a:srgbClr val="5DA1AA"/>
                </a:solidFill>
                <a:latin typeface="Calibri" panose="020F0502020204030204" pitchFamily="34" charset="0"/>
                <a:ea typeface="Calibri" panose="020F0502020204030204" pitchFamily="34" charset="0"/>
                <a:cs typeface="Calibri" panose="020F0502020204030204" pitchFamily="34" charset="0"/>
              </a:rPr>
              <a:t>1. PREVENTION</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Lifestyle medicine approach in routine care to address diet quality to reduce comorbidities  </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MDT approach for patients with obesity incl co-working with allied teams </a:t>
            </a:r>
            <a:r>
              <a:rPr lang="en-US" sz="1500" err="1">
                <a:latin typeface="Calibri" panose="020F0502020204030204" pitchFamily="34" charset="0"/>
                <a:ea typeface="Calibri" panose="020F0502020204030204" pitchFamily="34" charset="0"/>
                <a:cs typeface="Calibri" panose="020F0502020204030204" pitchFamily="34" charset="0"/>
              </a:rPr>
              <a:t>eg</a:t>
            </a:r>
            <a:r>
              <a:rPr lang="en-US" sz="1500">
                <a:latin typeface="Calibri" panose="020F0502020204030204" pitchFamily="34" charset="0"/>
                <a:ea typeface="Calibri" panose="020F0502020204030204" pitchFamily="34" charset="0"/>
                <a:cs typeface="Calibri" panose="020F0502020204030204" pitchFamily="34" charset="0"/>
              </a:rPr>
              <a:t> obesity service</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Increase referrals for treatment of tobacco dependence  </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Home NIV service </a:t>
            </a:r>
          </a:p>
          <a:p>
            <a:pPr marL="285750" indent="-285750">
              <a:buFont typeface="Arial" panose="020B0604020202020204" pitchFamily="34" charset="0"/>
              <a:buChar char="•"/>
            </a:pPr>
            <a:r>
              <a:rPr lang="en-US" sz="1500" err="1">
                <a:latin typeface="Calibri" panose="020F0502020204030204" pitchFamily="34" charset="0"/>
                <a:ea typeface="Calibri" panose="020F0502020204030204" pitchFamily="34" charset="0"/>
                <a:cs typeface="Calibri" panose="020F0502020204030204" pitchFamily="34" charset="0"/>
              </a:rPr>
              <a:t>Optimisation</a:t>
            </a:r>
            <a:r>
              <a:rPr lang="en-US" sz="1500">
                <a:latin typeface="Calibri" panose="020F0502020204030204" pitchFamily="34" charset="0"/>
                <a:ea typeface="Calibri" panose="020F0502020204030204" pitchFamily="34" charset="0"/>
                <a:cs typeface="Calibri" panose="020F0502020204030204" pitchFamily="34" charset="0"/>
              </a:rPr>
              <a:t> of therapy for all (tailored support)</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Admission avoidance </a:t>
            </a:r>
          </a:p>
        </p:txBody>
      </p:sp>
      <p:sp>
        <p:nvSpPr>
          <p:cNvPr id="14" name="TextBox 13">
            <a:extLst>
              <a:ext uri="{FF2B5EF4-FFF2-40B4-BE49-F238E27FC236}">
                <a16:creationId xmlns:a16="http://schemas.microsoft.com/office/drawing/2014/main" id="{355C1AF8-EC0A-5FDF-DB34-E1692748DFD6}"/>
              </a:ext>
            </a:extLst>
          </p:cNvPr>
          <p:cNvSpPr txBox="1"/>
          <p:nvPr/>
        </p:nvSpPr>
        <p:spPr>
          <a:xfrm>
            <a:off x="330203" y="3145806"/>
            <a:ext cx="6748271" cy="2939266"/>
          </a:xfrm>
          <a:prstGeom prst="rect">
            <a:avLst/>
          </a:prstGeom>
          <a:noFill/>
        </p:spPr>
        <p:txBody>
          <a:bodyPr wrap="square">
            <a:spAutoFit/>
          </a:bodyPr>
          <a:lstStyle/>
          <a:p>
            <a:r>
              <a:rPr lang="en-US" sz="2000" b="1">
                <a:solidFill>
                  <a:srgbClr val="667B7D"/>
                </a:solidFill>
              </a:rPr>
              <a:t>3. </a:t>
            </a:r>
            <a:r>
              <a:rPr lang="en-US" sz="2000" b="1">
                <a:solidFill>
                  <a:srgbClr val="667B7D"/>
                </a:solidFill>
                <a:latin typeface="Calibri" panose="020F0502020204030204" pitchFamily="34" charset="0"/>
                <a:ea typeface="Calibri" panose="020F0502020204030204" pitchFamily="34" charset="0"/>
                <a:cs typeface="Calibri" panose="020F0502020204030204" pitchFamily="34" charset="0"/>
              </a:rPr>
              <a:t>LEAN SERVICE DELIVERY</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Reduce number of visits for patients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Reduce routine reviews – stratified follow up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Increase telephone/virtual appointments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Co-ordinate reviews/investigations</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Remote compliance monitoring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Outpatient NIV setup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Dedicated pathway for clinically challenging patients</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Reduce non-attendance</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Routinely email patients details of their appointments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Improve pathways for patients to cancel/re-schedule appointments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Use of Patient Initiated Follow Up</a:t>
            </a:r>
          </a:p>
        </p:txBody>
      </p:sp>
      <p:sp>
        <p:nvSpPr>
          <p:cNvPr id="16" name="TextBox 15">
            <a:extLst>
              <a:ext uri="{FF2B5EF4-FFF2-40B4-BE49-F238E27FC236}">
                <a16:creationId xmlns:a16="http://schemas.microsoft.com/office/drawing/2014/main" id="{3E04AF71-32D9-623C-F628-298DB57E3C17}"/>
              </a:ext>
            </a:extLst>
          </p:cNvPr>
          <p:cNvSpPr txBox="1"/>
          <p:nvPr/>
        </p:nvSpPr>
        <p:spPr>
          <a:xfrm>
            <a:off x="7196625" y="895799"/>
            <a:ext cx="4414350" cy="2015936"/>
          </a:xfrm>
          <a:prstGeom prst="rect">
            <a:avLst/>
          </a:prstGeom>
          <a:noFill/>
        </p:spPr>
        <p:txBody>
          <a:bodyPr wrap="square">
            <a:spAutoFit/>
          </a:bodyPr>
          <a:lstStyle/>
          <a:p>
            <a:r>
              <a:rPr lang="en-GB" sz="2000" b="1">
                <a:solidFill>
                  <a:srgbClr val="80B048"/>
                </a:solidFill>
                <a:latin typeface="Calibri" panose="020F0502020204030204" pitchFamily="34" charset="0"/>
                <a:ea typeface="Calibri" panose="020F0502020204030204" pitchFamily="34" charset="0"/>
                <a:cs typeface="Calibri" panose="020F0502020204030204" pitchFamily="34" charset="0"/>
              </a:rPr>
              <a:t>2. PATIENT SELF-CARE</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CPAP and NIV patient support groups (incl peer support)</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Online resources for CPAP and domiciliary NIV users </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Increase patient’s usage of CPAP associated mobile applications to review control of their condition  </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Use of Patient Initiated Follow Up pathways </a:t>
            </a:r>
          </a:p>
        </p:txBody>
      </p:sp>
      <p:sp>
        <p:nvSpPr>
          <p:cNvPr id="18" name="TextBox 17">
            <a:extLst>
              <a:ext uri="{FF2B5EF4-FFF2-40B4-BE49-F238E27FC236}">
                <a16:creationId xmlns:a16="http://schemas.microsoft.com/office/drawing/2014/main" id="{AB464147-1D11-17B3-4F78-216512AC6BA5}"/>
              </a:ext>
            </a:extLst>
          </p:cNvPr>
          <p:cNvSpPr txBox="1"/>
          <p:nvPr/>
        </p:nvSpPr>
        <p:spPr>
          <a:xfrm>
            <a:off x="7130290" y="3273729"/>
            <a:ext cx="4547020" cy="2708434"/>
          </a:xfrm>
          <a:prstGeom prst="rect">
            <a:avLst/>
          </a:prstGeom>
          <a:noFill/>
        </p:spPr>
        <p:txBody>
          <a:bodyPr wrap="square">
            <a:spAutoFit/>
          </a:bodyPr>
          <a:lstStyle/>
          <a:p>
            <a:r>
              <a:rPr lang="en-GB" sz="2000" b="1">
                <a:solidFill>
                  <a:srgbClr val="5DA1AA"/>
                </a:solidFill>
                <a:latin typeface="Calibri" panose="020F0502020204030204" pitchFamily="34" charset="0"/>
                <a:ea typeface="Calibri" panose="020F0502020204030204" pitchFamily="34" charset="0"/>
                <a:cs typeface="Calibri" panose="020F0502020204030204" pitchFamily="34" charset="0"/>
              </a:rPr>
              <a:t>4. LOW CARBON ALTERNATIVES</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Reduce single use plastics/consumables</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Increase provision of interface parts rather than disposal of entire mask interface (</a:t>
            </a:r>
            <a:r>
              <a:rPr lang="en-US" sz="1500" err="1">
                <a:latin typeface="Calibri" panose="020F0502020204030204" pitchFamily="34" charset="0"/>
                <a:ea typeface="Calibri" panose="020F0502020204030204" pitchFamily="34" charset="0"/>
                <a:cs typeface="Calibri" panose="020F0502020204030204" pitchFamily="34" charset="0"/>
              </a:rPr>
              <a:t>e.g</a:t>
            </a:r>
            <a:r>
              <a:rPr lang="en-US" sz="1500">
                <a:latin typeface="Calibri" panose="020F0502020204030204" pitchFamily="34" charset="0"/>
                <a:ea typeface="Calibri" panose="020F0502020204030204" pitchFamily="34" charset="0"/>
                <a:cs typeface="Calibri" panose="020F0502020204030204" pitchFamily="34" charset="0"/>
              </a:rPr>
              <a:t> mask straps)  </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Use investigations &amp; devices with lowest carbon footprint </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Use consumables with lowest carbon footprint </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Improve retrieval of CPAP &amp; NIV devices proven to not be in use in order to re-use</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Invest and innovate in device design using circular economy principles</a:t>
            </a:r>
          </a:p>
        </p:txBody>
      </p:sp>
      <p:sp>
        <p:nvSpPr>
          <p:cNvPr id="3" name="TextBox 2">
            <a:extLst>
              <a:ext uri="{FF2B5EF4-FFF2-40B4-BE49-F238E27FC236}">
                <a16:creationId xmlns:a16="http://schemas.microsoft.com/office/drawing/2014/main" id="{2EABCCC4-573F-5325-94FF-B623F2DDFAD6}"/>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5"/>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675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D26AB-2BD0-ECB4-39CE-5ABBE4D3A03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E74D9A6-1F2E-F968-93E9-E1AE42A88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1E4C37-9F4E-A6B8-65A9-DD7EB4A8F2CD}"/>
              </a:ext>
            </a:extLst>
          </p:cNvPr>
          <p:cNvSpPr>
            <a:spLocks noGrp="1"/>
          </p:cNvSpPr>
          <p:nvPr>
            <p:ph type="title"/>
          </p:nvPr>
        </p:nvSpPr>
        <p:spPr>
          <a:xfrm>
            <a:off x="252656" y="0"/>
            <a:ext cx="10515600" cy="1012806"/>
          </a:xfrm>
        </p:spPr>
        <p:txBody>
          <a:bodyPr/>
          <a:lstStyle/>
          <a:p>
            <a:r>
              <a:rPr lang="en-US">
                <a:solidFill>
                  <a:srgbClr val="003D6E"/>
                </a:solidFill>
                <a:latin typeface="Calibri" panose="020F0502020204030204" pitchFamily="34" charset="0"/>
                <a:ea typeface="Calibri" panose="020F0502020204030204" pitchFamily="34" charset="0"/>
                <a:cs typeface="Calibri" panose="020F0502020204030204" pitchFamily="34" charset="0"/>
              </a:rPr>
              <a:t>ILD: sustainable clinical practice</a:t>
            </a:r>
            <a:endParaRPr lang="en-GB">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7CC30025-E390-BD63-BC41-5FEF4DE9070C}"/>
              </a:ext>
            </a:extLst>
          </p:cNvPr>
          <p:cNvPicPr>
            <a:picLocks noChangeAspect="1"/>
          </p:cNvPicPr>
          <p:nvPr/>
        </p:nvPicPr>
        <p:blipFill>
          <a:blip r:embed="rId4">
            <a:extLst>
              <a:ext uri="{28A0092B-C50C-407E-A947-70E740481C1C}">
                <a14:useLocalDpi xmlns:a14="http://schemas.microsoft.com/office/drawing/2010/main" val="0"/>
              </a:ext>
            </a:extLst>
          </a:blip>
          <a:srcRect l="27188" r="30625" b="11944"/>
          <a:stretch>
            <a:fillRect/>
          </a:stretch>
        </p:blipFill>
        <p:spPr>
          <a:xfrm>
            <a:off x="5045337" y="1798063"/>
            <a:ext cx="2171868" cy="2549935"/>
          </a:xfrm>
          <a:prstGeom prst="rect">
            <a:avLst/>
          </a:prstGeom>
        </p:spPr>
      </p:pic>
      <p:sp>
        <p:nvSpPr>
          <p:cNvPr id="12" name="TextBox 11">
            <a:extLst>
              <a:ext uri="{FF2B5EF4-FFF2-40B4-BE49-F238E27FC236}">
                <a16:creationId xmlns:a16="http://schemas.microsoft.com/office/drawing/2014/main" id="{9B5EDAD1-E0E9-398C-F604-0AE414DB95AF}"/>
              </a:ext>
            </a:extLst>
          </p:cNvPr>
          <p:cNvSpPr txBox="1"/>
          <p:nvPr/>
        </p:nvSpPr>
        <p:spPr>
          <a:xfrm>
            <a:off x="448354" y="840243"/>
            <a:ext cx="6000072" cy="1877437"/>
          </a:xfrm>
          <a:prstGeom prst="rect">
            <a:avLst/>
          </a:prstGeom>
          <a:noFill/>
        </p:spPr>
        <p:txBody>
          <a:bodyPr wrap="square">
            <a:spAutoFit/>
          </a:bodyPr>
          <a:lstStyle/>
          <a:p>
            <a:r>
              <a:rPr lang="en-GB" sz="2000" b="1">
                <a:solidFill>
                  <a:srgbClr val="5DA1AA"/>
                </a:solidFill>
                <a:latin typeface="Calibri" panose="020F0502020204030204" pitchFamily="34" charset="0"/>
                <a:ea typeface="Calibri" panose="020F0502020204030204" pitchFamily="34" charset="0"/>
                <a:cs typeface="Calibri" panose="020F0502020204030204" pitchFamily="34" charset="0"/>
              </a:rPr>
              <a:t>1. PREVENTION</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Lifestyle medicine approach in routine care to address diet quality to reduce comorbidities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Increase referrals for treatment of tobacco dependence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Admission avoidance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Actively address comorbidities </a:t>
            </a:r>
            <a:r>
              <a:rPr lang="en-GB" sz="1600" err="1">
                <a:latin typeface="Calibri" panose="020F0502020204030204" pitchFamily="34" charset="0"/>
                <a:ea typeface="Calibri" panose="020F0502020204030204" pitchFamily="34" charset="0"/>
                <a:cs typeface="Calibri" panose="020F0502020204030204" pitchFamily="34" charset="0"/>
              </a:rPr>
              <a:t>eg</a:t>
            </a:r>
            <a:r>
              <a:rPr lang="en-GB" sz="1600">
                <a:latin typeface="Calibri" panose="020F0502020204030204" pitchFamily="34" charset="0"/>
                <a:ea typeface="Calibri" panose="020F0502020204030204" pitchFamily="34" charset="0"/>
                <a:cs typeface="Calibri" panose="020F0502020204030204" pitchFamily="34" charset="0"/>
              </a:rPr>
              <a:t> allergy, reflux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Promote vaccination </a:t>
            </a:r>
          </a:p>
        </p:txBody>
      </p:sp>
      <p:sp>
        <p:nvSpPr>
          <p:cNvPr id="14" name="TextBox 13">
            <a:extLst>
              <a:ext uri="{FF2B5EF4-FFF2-40B4-BE49-F238E27FC236}">
                <a16:creationId xmlns:a16="http://schemas.microsoft.com/office/drawing/2014/main" id="{675C11A3-D277-DC3A-23D8-246125F0297B}"/>
              </a:ext>
            </a:extLst>
          </p:cNvPr>
          <p:cNvSpPr txBox="1"/>
          <p:nvPr/>
        </p:nvSpPr>
        <p:spPr>
          <a:xfrm>
            <a:off x="303426" y="3133777"/>
            <a:ext cx="6289928" cy="2862322"/>
          </a:xfrm>
          <a:prstGeom prst="rect">
            <a:avLst/>
          </a:prstGeom>
          <a:noFill/>
        </p:spPr>
        <p:txBody>
          <a:bodyPr wrap="square">
            <a:spAutoFit/>
          </a:bodyPr>
          <a:lstStyle/>
          <a:p>
            <a:r>
              <a:rPr lang="en-US" sz="2000" b="1">
                <a:solidFill>
                  <a:srgbClr val="667B7D"/>
                </a:solidFill>
              </a:rPr>
              <a:t>3. </a:t>
            </a:r>
            <a:r>
              <a:rPr lang="en-US" sz="2000" b="1">
                <a:solidFill>
                  <a:srgbClr val="667B7D"/>
                </a:solidFill>
                <a:latin typeface="Calibri" panose="020F0502020204030204" pitchFamily="34" charset="0"/>
                <a:ea typeface="Calibri" panose="020F0502020204030204" pitchFamily="34" charset="0"/>
                <a:cs typeface="Calibri" panose="020F0502020204030204" pitchFamily="34" charset="0"/>
              </a:rPr>
              <a:t>LEAN SERVICE DELIVERY</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Reduce number of visits for patients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Reduce routine reviews – stratified follow up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Increase telephone/virtual appointments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Co-ordinate reviews/investigations</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Joint Rheum-Resp clinics</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Reduce non-attendance</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Routinely email patients details of their appointments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Improve pathways for patients to cancel/re-schedule appointments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Use of Patient Initiated Follow Up</a:t>
            </a:r>
          </a:p>
        </p:txBody>
      </p:sp>
      <p:sp>
        <p:nvSpPr>
          <p:cNvPr id="16" name="TextBox 15">
            <a:extLst>
              <a:ext uri="{FF2B5EF4-FFF2-40B4-BE49-F238E27FC236}">
                <a16:creationId xmlns:a16="http://schemas.microsoft.com/office/drawing/2014/main" id="{A1AC8233-88D0-11E6-74D4-E92D44F41AC6}"/>
              </a:ext>
            </a:extLst>
          </p:cNvPr>
          <p:cNvSpPr txBox="1"/>
          <p:nvPr/>
        </p:nvSpPr>
        <p:spPr>
          <a:xfrm>
            <a:off x="7328224" y="1086464"/>
            <a:ext cx="3767328" cy="1631216"/>
          </a:xfrm>
          <a:prstGeom prst="rect">
            <a:avLst/>
          </a:prstGeom>
          <a:noFill/>
        </p:spPr>
        <p:txBody>
          <a:bodyPr wrap="square">
            <a:spAutoFit/>
          </a:bodyPr>
          <a:lstStyle/>
          <a:p>
            <a:r>
              <a:rPr lang="en-GB" sz="2000" b="1">
                <a:solidFill>
                  <a:srgbClr val="80B048"/>
                </a:solidFill>
                <a:latin typeface="Calibri" panose="020F0502020204030204" pitchFamily="34" charset="0"/>
                <a:ea typeface="Calibri" panose="020F0502020204030204" pitchFamily="34" charset="0"/>
                <a:cs typeface="Calibri" panose="020F0502020204030204" pitchFamily="34" charset="0"/>
              </a:rPr>
              <a:t>2. PATIENT SELF-CARE</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Patient support groups (incl peer support)</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Online resources</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Access to specialist nurse </a:t>
            </a:r>
            <a:br>
              <a:rPr lang="en-US" sz="1600">
                <a:latin typeface="Calibri" panose="020F0502020204030204" pitchFamily="34" charset="0"/>
                <a:ea typeface="Calibri" panose="020F0502020204030204" pitchFamily="34" charset="0"/>
                <a:cs typeface="Calibri" panose="020F0502020204030204" pitchFamily="34" charset="0"/>
              </a:rPr>
            </a:br>
            <a:r>
              <a:rPr lang="en-US" sz="1600">
                <a:latin typeface="Calibri" panose="020F0502020204030204" pitchFamily="34" charset="0"/>
                <a:ea typeface="Calibri" panose="020F0502020204030204" pitchFamily="34" charset="0"/>
                <a:cs typeface="Calibri" panose="020F0502020204030204" pitchFamily="34" charset="0"/>
              </a:rPr>
              <a:t>Access to a telephone or email helpline </a:t>
            </a:r>
          </a:p>
        </p:txBody>
      </p:sp>
      <p:sp>
        <p:nvSpPr>
          <p:cNvPr id="18" name="TextBox 17">
            <a:extLst>
              <a:ext uri="{FF2B5EF4-FFF2-40B4-BE49-F238E27FC236}">
                <a16:creationId xmlns:a16="http://schemas.microsoft.com/office/drawing/2014/main" id="{3FD189F7-B1C3-C976-BE19-C69295DC86D0}"/>
              </a:ext>
            </a:extLst>
          </p:cNvPr>
          <p:cNvSpPr txBox="1"/>
          <p:nvPr/>
        </p:nvSpPr>
        <p:spPr>
          <a:xfrm>
            <a:off x="7328224" y="3429000"/>
            <a:ext cx="3957149" cy="1631216"/>
          </a:xfrm>
          <a:prstGeom prst="rect">
            <a:avLst/>
          </a:prstGeom>
          <a:noFill/>
        </p:spPr>
        <p:txBody>
          <a:bodyPr wrap="square">
            <a:spAutoFit/>
          </a:bodyPr>
          <a:lstStyle/>
          <a:p>
            <a:r>
              <a:rPr lang="en-GB" sz="2000" b="1">
                <a:solidFill>
                  <a:srgbClr val="5DA1AA"/>
                </a:solidFill>
                <a:latin typeface="Calibri" panose="020F0502020204030204" pitchFamily="34" charset="0"/>
                <a:ea typeface="Calibri" panose="020F0502020204030204" pitchFamily="34" charset="0"/>
                <a:cs typeface="Calibri" panose="020F0502020204030204" pitchFamily="34" charset="0"/>
              </a:rPr>
              <a:t>4. LOW CARBON ALTERNATIVES</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Judicious use of disease modifying drugs</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Use investigations &amp; devices with lowest carbon footprint </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Reduce unnecessary testing (</a:t>
            </a:r>
            <a:r>
              <a:rPr lang="en-US" sz="1600" err="1">
                <a:latin typeface="Calibri" panose="020F0502020204030204" pitchFamily="34" charset="0"/>
                <a:ea typeface="Calibri" panose="020F0502020204030204" pitchFamily="34" charset="0"/>
                <a:cs typeface="Calibri" panose="020F0502020204030204" pitchFamily="34" charset="0"/>
              </a:rPr>
              <a:t>eg</a:t>
            </a:r>
            <a:r>
              <a:rPr lang="en-US" sz="1600">
                <a:latin typeface="Calibri" panose="020F0502020204030204" pitchFamily="34" charset="0"/>
                <a:ea typeface="Calibri" panose="020F0502020204030204" pitchFamily="34" charset="0"/>
                <a:cs typeface="Calibri" panose="020F0502020204030204" pitchFamily="34" charset="0"/>
              </a:rPr>
              <a:t> multiple CT scans) </a:t>
            </a:r>
          </a:p>
        </p:txBody>
      </p:sp>
      <p:sp>
        <p:nvSpPr>
          <p:cNvPr id="3" name="TextBox 2">
            <a:extLst>
              <a:ext uri="{FF2B5EF4-FFF2-40B4-BE49-F238E27FC236}">
                <a16:creationId xmlns:a16="http://schemas.microsoft.com/office/drawing/2014/main" id="{B1944DC6-3B7B-DE5F-11C8-D8BB9EF6772D}"/>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5"/>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329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BFA4C-4EDF-572D-2780-8A08B0F32D8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C020B71-F696-418F-2155-4B1C5D62F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7B81775-DCE9-AC31-3600-EE6F90F342E7}"/>
              </a:ext>
            </a:extLst>
          </p:cNvPr>
          <p:cNvSpPr>
            <a:spLocks noGrp="1"/>
          </p:cNvSpPr>
          <p:nvPr>
            <p:ph type="title"/>
          </p:nvPr>
        </p:nvSpPr>
        <p:spPr>
          <a:xfrm>
            <a:off x="243111" y="-12190"/>
            <a:ext cx="10515600" cy="961635"/>
          </a:xfrm>
        </p:spPr>
        <p:txBody>
          <a:bodyPr/>
          <a:lstStyle/>
          <a:p>
            <a:r>
              <a:rPr lang="en-US">
                <a:solidFill>
                  <a:srgbClr val="003D6E"/>
                </a:solidFill>
                <a:latin typeface="Calibri" panose="020F0502020204030204" pitchFamily="34" charset="0"/>
                <a:ea typeface="Calibri" panose="020F0502020204030204" pitchFamily="34" charset="0"/>
                <a:cs typeface="Calibri" panose="020F0502020204030204" pitchFamily="34" charset="0"/>
              </a:rPr>
              <a:t>TB: sustainable clinical practice</a:t>
            </a:r>
            <a:endParaRPr lang="en-GB">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7C24A3F-525F-1910-3537-8EE64C27A7B5}"/>
              </a:ext>
            </a:extLst>
          </p:cNvPr>
          <p:cNvPicPr>
            <a:picLocks noChangeAspect="1"/>
          </p:cNvPicPr>
          <p:nvPr/>
        </p:nvPicPr>
        <p:blipFill>
          <a:blip r:embed="rId4">
            <a:extLst>
              <a:ext uri="{28A0092B-C50C-407E-A947-70E740481C1C}">
                <a14:useLocalDpi xmlns:a14="http://schemas.microsoft.com/office/drawing/2010/main" val="0"/>
              </a:ext>
            </a:extLst>
          </a:blip>
          <a:srcRect l="27188" r="30625" b="11944"/>
          <a:stretch>
            <a:fillRect/>
          </a:stretch>
        </p:blipFill>
        <p:spPr>
          <a:xfrm>
            <a:off x="5343444" y="2053342"/>
            <a:ext cx="2171868" cy="2549935"/>
          </a:xfrm>
          <a:prstGeom prst="rect">
            <a:avLst/>
          </a:prstGeom>
        </p:spPr>
      </p:pic>
      <p:sp>
        <p:nvSpPr>
          <p:cNvPr id="12" name="TextBox 11">
            <a:extLst>
              <a:ext uri="{FF2B5EF4-FFF2-40B4-BE49-F238E27FC236}">
                <a16:creationId xmlns:a16="http://schemas.microsoft.com/office/drawing/2014/main" id="{1400004F-9901-0F26-5F71-5F19D492CA82}"/>
              </a:ext>
            </a:extLst>
          </p:cNvPr>
          <p:cNvSpPr txBox="1"/>
          <p:nvPr/>
        </p:nvSpPr>
        <p:spPr>
          <a:xfrm>
            <a:off x="448353" y="840243"/>
            <a:ext cx="5314271" cy="2123658"/>
          </a:xfrm>
          <a:prstGeom prst="rect">
            <a:avLst/>
          </a:prstGeom>
          <a:noFill/>
        </p:spPr>
        <p:txBody>
          <a:bodyPr wrap="square">
            <a:spAutoFit/>
          </a:bodyPr>
          <a:lstStyle/>
          <a:p>
            <a:r>
              <a:rPr lang="en-GB" sz="2000" b="1">
                <a:solidFill>
                  <a:srgbClr val="5DA1AA"/>
                </a:solidFill>
                <a:latin typeface="Calibri" panose="020F0502020204030204" pitchFamily="34" charset="0"/>
                <a:ea typeface="Calibri" panose="020F0502020204030204" pitchFamily="34" charset="0"/>
                <a:cs typeface="Calibri" panose="020F0502020204030204" pitchFamily="34" charset="0"/>
              </a:rPr>
              <a:t>1. PREVENTION</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Lifestyle medicine approach in routine care to address diet quality to reduce comorbidities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Increase referrals for treatment of tobacco dependence  </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Screening of high risk groups</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Appropriate treatment for latent TB</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Joint working with migrant support groups, homeless services/hostels </a:t>
            </a:r>
            <a:endParaRPr lang="en-GB" sz="160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B0F7CB7-AF1D-1030-2C5F-5F1079D2DE56}"/>
              </a:ext>
            </a:extLst>
          </p:cNvPr>
          <p:cNvSpPr txBox="1"/>
          <p:nvPr/>
        </p:nvSpPr>
        <p:spPr>
          <a:xfrm>
            <a:off x="448353" y="3141960"/>
            <a:ext cx="6289928" cy="2862322"/>
          </a:xfrm>
          <a:prstGeom prst="rect">
            <a:avLst/>
          </a:prstGeom>
          <a:noFill/>
        </p:spPr>
        <p:txBody>
          <a:bodyPr wrap="square">
            <a:spAutoFit/>
          </a:bodyPr>
          <a:lstStyle/>
          <a:p>
            <a:r>
              <a:rPr lang="en-US" sz="2000" b="1">
                <a:solidFill>
                  <a:srgbClr val="667B7D"/>
                </a:solidFill>
              </a:rPr>
              <a:t>3. </a:t>
            </a:r>
            <a:r>
              <a:rPr lang="en-US" sz="2000" b="1">
                <a:solidFill>
                  <a:srgbClr val="667B7D"/>
                </a:solidFill>
                <a:latin typeface="Calibri" panose="020F0502020204030204" pitchFamily="34" charset="0"/>
                <a:ea typeface="Calibri" panose="020F0502020204030204" pitchFamily="34" charset="0"/>
                <a:cs typeface="Calibri" panose="020F0502020204030204" pitchFamily="34" charset="0"/>
              </a:rPr>
              <a:t>LEAN SERVICE DELIVERY</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Reduce number of visits for patients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Reduce routine reviews – stratified follow up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Increase telephone/virtual appointments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Co-ordinate reviews/investigations</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Reduce non-attendance</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Routinely email patients details of their appointments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Improve pathways for patients to cancel/re-schedule appointments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Use of Patient Initiated Follow Up</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Flexible appointments</a:t>
            </a:r>
          </a:p>
        </p:txBody>
      </p:sp>
      <p:sp>
        <p:nvSpPr>
          <p:cNvPr id="16" name="TextBox 15">
            <a:extLst>
              <a:ext uri="{FF2B5EF4-FFF2-40B4-BE49-F238E27FC236}">
                <a16:creationId xmlns:a16="http://schemas.microsoft.com/office/drawing/2014/main" id="{85E08EEF-B2B6-101B-4E8F-9C648A648034}"/>
              </a:ext>
            </a:extLst>
          </p:cNvPr>
          <p:cNvSpPr txBox="1"/>
          <p:nvPr/>
        </p:nvSpPr>
        <p:spPr>
          <a:xfrm>
            <a:off x="7753350" y="840243"/>
            <a:ext cx="3564656" cy="2123658"/>
          </a:xfrm>
          <a:prstGeom prst="rect">
            <a:avLst/>
          </a:prstGeom>
          <a:noFill/>
        </p:spPr>
        <p:txBody>
          <a:bodyPr wrap="square">
            <a:spAutoFit/>
          </a:bodyPr>
          <a:lstStyle/>
          <a:p>
            <a:r>
              <a:rPr lang="en-GB" sz="2000" b="1">
                <a:solidFill>
                  <a:srgbClr val="80B048"/>
                </a:solidFill>
                <a:latin typeface="Calibri" panose="020F0502020204030204" pitchFamily="34" charset="0"/>
                <a:ea typeface="Calibri" panose="020F0502020204030204" pitchFamily="34" charset="0"/>
                <a:cs typeface="Calibri" panose="020F0502020204030204" pitchFamily="34" charset="0"/>
              </a:rPr>
              <a:t>2. PATIENT SELF-CARE</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Patient support groups (incl peer support)</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Online resources</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Multilingual resources </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Access to specialist nurse </a:t>
            </a:r>
            <a:br>
              <a:rPr lang="en-US" sz="1600">
                <a:latin typeface="Calibri" panose="020F0502020204030204" pitchFamily="34" charset="0"/>
                <a:ea typeface="Calibri" panose="020F0502020204030204" pitchFamily="34" charset="0"/>
                <a:cs typeface="Calibri" panose="020F0502020204030204" pitchFamily="34" charset="0"/>
              </a:rPr>
            </a:br>
            <a:r>
              <a:rPr lang="en-US" sz="1600">
                <a:latin typeface="Calibri" panose="020F0502020204030204" pitchFamily="34" charset="0"/>
                <a:ea typeface="Calibri" panose="020F0502020204030204" pitchFamily="34" charset="0"/>
                <a:cs typeface="Calibri" panose="020F0502020204030204" pitchFamily="34" charset="0"/>
              </a:rPr>
              <a:t>Access to a telephone or email helpline </a:t>
            </a:r>
          </a:p>
        </p:txBody>
      </p:sp>
      <p:sp>
        <p:nvSpPr>
          <p:cNvPr id="18" name="TextBox 17">
            <a:extLst>
              <a:ext uri="{FF2B5EF4-FFF2-40B4-BE49-F238E27FC236}">
                <a16:creationId xmlns:a16="http://schemas.microsoft.com/office/drawing/2014/main" id="{114C185F-F844-053B-AEDB-119A59C121CC}"/>
              </a:ext>
            </a:extLst>
          </p:cNvPr>
          <p:cNvSpPr txBox="1"/>
          <p:nvPr/>
        </p:nvSpPr>
        <p:spPr>
          <a:xfrm>
            <a:off x="7753350" y="3573993"/>
            <a:ext cx="3535942" cy="1384995"/>
          </a:xfrm>
          <a:prstGeom prst="rect">
            <a:avLst/>
          </a:prstGeom>
          <a:noFill/>
        </p:spPr>
        <p:txBody>
          <a:bodyPr wrap="square">
            <a:spAutoFit/>
          </a:bodyPr>
          <a:lstStyle/>
          <a:p>
            <a:r>
              <a:rPr lang="en-GB" sz="2000" b="1">
                <a:solidFill>
                  <a:srgbClr val="5DA1AA"/>
                </a:solidFill>
                <a:latin typeface="Calibri" panose="020F0502020204030204" pitchFamily="34" charset="0"/>
                <a:ea typeface="Calibri" panose="020F0502020204030204" pitchFamily="34" charset="0"/>
                <a:cs typeface="Calibri" panose="020F0502020204030204" pitchFamily="34" charset="0"/>
              </a:rPr>
              <a:t>4. LOW CARBON ALTERNATIVES</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Use investigations &amp; devices with lowest carbon footprint </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Reduce unnecessary testing (</a:t>
            </a:r>
            <a:r>
              <a:rPr lang="en-US" sz="1600" err="1">
                <a:latin typeface="Calibri" panose="020F0502020204030204" pitchFamily="34" charset="0"/>
                <a:ea typeface="Calibri" panose="020F0502020204030204" pitchFamily="34" charset="0"/>
                <a:cs typeface="Calibri" panose="020F0502020204030204" pitchFamily="34" charset="0"/>
              </a:rPr>
              <a:t>eg</a:t>
            </a:r>
            <a:r>
              <a:rPr lang="en-US" sz="1600">
                <a:latin typeface="Calibri" panose="020F0502020204030204" pitchFamily="34" charset="0"/>
                <a:ea typeface="Calibri" panose="020F0502020204030204" pitchFamily="34" charset="0"/>
                <a:cs typeface="Calibri" panose="020F0502020204030204" pitchFamily="34" charset="0"/>
              </a:rPr>
              <a:t> multiple CT scans) </a:t>
            </a:r>
          </a:p>
        </p:txBody>
      </p:sp>
      <p:sp>
        <p:nvSpPr>
          <p:cNvPr id="3" name="TextBox 2">
            <a:extLst>
              <a:ext uri="{FF2B5EF4-FFF2-40B4-BE49-F238E27FC236}">
                <a16:creationId xmlns:a16="http://schemas.microsoft.com/office/drawing/2014/main" id="{7861F606-2738-1B56-5CE0-132C59C37558}"/>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5"/>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86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7AC54-03F7-2835-C506-563875B5067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56C649-121C-B88C-73A5-426002B41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980519-50DC-26FE-A5B9-65BA5BABE3EE}"/>
              </a:ext>
            </a:extLst>
          </p:cNvPr>
          <p:cNvSpPr>
            <a:spLocks noGrp="1"/>
          </p:cNvSpPr>
          <p:nvPr>
            <p:ph type="title"/>
          </p:nvPr>
        </p:nvSpPr>
        <p:spPr>
          <a:xfrm>
            <a:off x="343628" y="44976"/>
            <a:ext cx="10515600" cy="961627"/>
          </a:xfrm>
        </p:spPr>
        <p:txBody>
          <a:bodyPr/>
          <a:lstStyle/>
          <a:p>
            <a:r>
              <a:rPr lang="en-US">
                <a:solidFill>
                  <a:srgbClr val="003D6E"/>
                </a:solidFill>
                <a:latin typeface="Calibri" panose="020F0502020204030204" pitchFamily="34" charset="0"/>
                <a:ea typeface="Calibri" panose="020F0502020204030204" pitchFamily="34" charset="0"/>
                <a:cs typeface="Calibri" panose="020F0502020204030204" pitchFamily="34" charset="0"/>
              </a:rPr>
              <a:t>Bronchiectasis: sustainable clinical practice</a:t>
            </a:r>
            <a:endParaRPr lang="en-GB">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873FBDF-E835-0F25-AE61-6FFBDCF2CE5A}"/>
              </a:ext>
            </a:extLst>
          </p:cNvPr>
          <p:cNvPicPr>
            <a:picLocks noChangeAspect="1"/>
          </p:cNvPicPr>
          <p:nvPr/>
        </p:nvPicPr>
        <p:blipFill>
          <a:blip r:embed="rId4">
            <a:extLst>
              <a:ext uri="{28A0092B-C50C-407E-A947-70E740481C1C}">
                <a14:useLocalDpi xmlns:a14="http://schemas.microsoft.com/office/drawing/2010/main" val="0"/>
              </a:ext>
            </a:extLst>
          </a:blip>
          <a:srcRect l="27188" r="30625" b="11944"/>
          <a:stretch>
            <a:fillRect/>
          </a:stretch>
        </p:blipFill>
        <p:spPr>
          <a:xfrm>
            <a:off x="5144209" y="2328926"/>
            <a:ext cx="2171868" cy="2549935"/>
          </a:xfrm>
          <a:prstGeom prst="rect">
            <a:avLst/>
          </a:prstGeom>
        </p:spPr>
      </p:pic>
      <p:sp>
        <p:nvSpPr>
          <p:cNvPr id="12" name="TextBox 11">
            <a:extLst>
              <a:ext uri="{FF2B5EF4-FFF2-40B4-BE49-F238E27FC236}">
                <a16:creationId xmlns:a16="http://schemas.microsoft.com/office/drawing/2014/main" id="{5EECEC2E-2CF2-74F7-33BE-45588BAA3E75}"/>
              </a:ext>
            </a:extLst>
          </p:cNvPr>
          <p:cNvSpPr txBox="1"/>
          <p:nvPr/>
        </p:nvSpPr>
        <p:spPr>
          <a:xfrm>
            <a:off x="448354" y="840243"/>
            <a:ext cx="5561921" cy="2939266"/>
          </a:xfrm>
          <a:prstGeom prst="rect">
            <a:avLst/>
          </a:prstGeom>
          <a:noFill/>
        </p:spPr>
        <p:txBody>
          <a:bodyPr wrap="square">
            <a:spAutoFit/>
          </a:bodyPr>
          <a:lstStyle/>
          <a:p>
            <a:r>
              <a:rPr lang="en-GB" sz="2000" b="1">
                <a:solidFill>
                  <a:srgbClr val="5DA1AA"/>
                </a:solidFill>
                <a:latin typeface="Calibri" panose="020F0502020204030204" pitchFamily="34" charset="0"/>
                <a:ea typeface="Calibri" panose="020F0502020204030204" pitchFamily="34" charset="0"/>
                <a:cs typeface="Calibri" panose="020F0502020204030204" pitchFamily="34" charset="0"/>
              </a:rPr>
              <a:t>1. PREVENTION</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Lifestyle medicine approach in routine care to address diet quality to reduce comorbidities  </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Increase referrals for treatment of tobacco dependence  </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Promote vaccination </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MDT approach for patients with comorbidities / complex immunodeficiency </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Admission avoidance </a:t>
            </a:r>
          </a:p>
          <a:p>
            <a:pPr marL="285750" indent="-285750">
              <a:buFont typeface="Arial" panose="020B0604020202020204" pitchFamily="34" charset="0"/>
              <a:buChar char="•"/>
            </a:pPr>
            <a:r>
              <a:rPr lang="en-US" sz="1500" err="1">
                <a:latin typeface="Calibri" panose="020F0502020204030204" pitchFamily="34" charset="0"/>
                <a:ea typeface="Calibri" panose="020F0502020204030204" pitchFamily="34" charset="0"/>
                <a:cs typeface="Calibri" panose="020F0502020204030204" pitchFamily="34" charset="0"/>
              </a:rPr>
              <a:t>Optimisation</a:t>
            </a:r>
            <a:r>
              <a:rPr lang="en-US" sz="1500">
                <a:latin typeface="Calibri" panose="020F0502020204030204" pitchFamily="34" charset="0"/>
                <a:ea typeface="Calibri" panose="020F0502020204030204" pitchFamily="34" charset="0"/>
                <a:cs typeface="Calibri" panose="020F0502020204030204" pitchFamily="34" charset="0"/>
              </a:rPr>
              <a:t> of therapy for all (tailored support)</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Actively address cardiovascular risk and bone health</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Access to respiratory physiotherapist for sputum                   clearance techniques</a:t>
            </a:r>
          </a:p>
        </p:txBody>
      </p:sp>
      <p:sp>
        <p:nvSpPr>
          <p:cNvPr id="14" name="TextBox 13">
            <a:extLst>
              <a:ext uri="{FF2B5EF4-FFF2-40B4-BE49-F238E27FC236}">
                <a16:creationId xmlns:a16="http://schemas.microsoft.com/office/drawing/2014/main" id="{736986AE-147F-13C8-602B-C9FB3E5DEEA6}"/>
              </a:ext>
            </a:extLst>
          </p:cNvPr>
          <p:cNvSpPr txBox="1"/>
          <p:nvPr/>
        </p:nvSpPr>
        <p:spPr>
          <a:xfrm>
            <a:off x="343628" y="3779509"/>
            <a:ext cx="6748271" cy="2246769"/>
          </a:xfrm>
          <a:prstGeom prst="rect">
            <a:avLst/>
          </a:prstGeom>
          <a:noFill/>
        </p:spPr>
        <p:txBody>
          <a:bodyPr wrap="square">
            <a:spAutoFit/>
          </a:bodyPr>
          <a:lstStyle/>
          <a:p>
            <a:r>
              <a:rPr lang="en-US" sz="2000" b="1">
                <a:solidFill>
                  <a:srgbClr val="667B7D"/>
                </a:solidFill>
              </a:rPr>
              <a:t>3. </a:t>
            </a:r>
            <a:r>
              <a:rPr lang="en-US" sz="2000" b="1">
                <a:solidFill>
                  <a:srgbClr val="667B7D"/>
                </a:solidFill>
                <a:latin typeface="Calibri" panose="020F0502020204030204" pitchFamily="34" charset="0"/>
                <a:ea typeface="Calibri" panose="020F0502020204030204" pitchFamily="34" charset="0"/>
                <a:cs typeface="Calibri" panose="020F0502020204030204" pitchFamily="34" charset="0"/>
              </a:rPr>
              <a:t>LEAN SERVICE DELIVERY</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Reduce number of visits for patients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Reduce routine reviews – stratified follow up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Increase telephone/virtual appointments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Co-ordinate reviews/investigations</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Reduce non-attendance</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Routinely email patients details of their appointments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Improve pathways for patients to cancel/re-schedule appointments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Use of Patient Initiated Follow Up</a:t>
            </a:r>
          </a:p>
        </p:txBody>
      </p:sp>
      <p:sp>
        <p:nvSpPr>
          <p:cNvPr id="16" name="TextBox 15">
            <a:extLst>
              <a:ext uri="{FF2B5EF4-FFF2-40B4-BE49-F238E27FC236}">
                <a16:creationId xmlns:a16="http://schemas.microsoft.com/office/drawing/2014/main" id="{FFBE16D1-5AC9-608F-6711-746B612F885E}"/>
              </a:ext>
            </a:extLst>
          </p:cNvPr>
          <p:cNvSpPr txBox="1"/>
          <p:nvPr/>
        </p:nvSpPr>
        <p:spPr>
          <a:xfrm>
            <a:off x="7408654" y="1095058"/>
            <a:ext cx="4527480" cy="1323439"/>
          </a:xfrm>
          <a:prstGeom prst="rect">
            <a:avLst/>
          </a:prstGeom>
          <a:noFill/>
        </p:spPr>
        <p:txBody>
          <a:bodyPr wrap="square">
            <a:spAutoFit/>
          </a:bodyPr>
          <a:lstStyle/>
          <a:p>
            <a:r>
              <a:rPr lang="en-GB" sz="2000" b="1">
                <a:solidFill>
                  <a:srgbClr val="80B048"/>
                </a:solidFill>
                <a:latin typeface="Calibri" panose="020F0502020204030204" pitchFamily="34" charset="0"/>
                <a:ea typeface="Calibri" panose="020F0502020204030204" pitchFamily="34" charset="0"/>
                <a:cs typeface="Calibri" panose="020F0502020204030204" pitchFamily="34" charset="0"/>
              </a:rPr>
              <a:t>2. PATIENT SELF-CARE</a:t>
            </a:r>
          </a:p>
          <a:p>
            <a:pPr marL="285750" indent="-285750">
              <a:buFont typeface="Arial" panose="020B0604020202020204" pitchFamily="34" charset="0"/>
              <a:buChar char="•"/>
            </a:pPr>
            <a:r>
              <a:rPr lang="en-GB" sz="1500">
                <a:latin typeface="Calibri" panose="020F0502020204030204" pitchFamily="34" charset="0"/>
                <a:ea typeface="Calibri" panose="020F0502020204030204" pitchFamily="34" charset="0"/>
                <a:cs typeface="Calibri" panose="020F0502020204030204" pitchFamily="34" charset="0"/>
              </a:rPr>
              <a:t>Patient support groups (</a:t>
            </a:r>
            <a:r>
              <a:rPr lang="en-GB" sz="1500" err="1">
                <a:latin typeface="Calibri" panose="020F0502020204030204" pitchFamily="34" charset="0"/>
                <a:ea typeface="Calibri" panose="020F0502020204030204" pitchFamily="34" charset="0"/>
                <a:cs typeface="Calibri" panose="020F0502020204030204" pitchFamily="34" charset="0"/>
              </a:rPr>
              <a:t>incl</a:t>
            </a:r>
            <a:r>
              <a:rPr lang="en-GB" sz="1500">
                <a:latin typeface="Calibri" panose="020F0502020204030204" pitchFamily="34" charset="0"/>
                <a:ea typeface="Calibri" panose="020F0502020204030204" pitchFamily="34" charset="0"/>
                <a:cs typeface="Calibri" panose="020F0502020204030204" pitchFamily="34" charset="0"/>
              </a:rPr>
              <a:t> peer support)</a:t>
            </a:r>
          </a:p>
          <a:p>
            <a:pPr marL="285750" indent="-285750">
              <a:buFont typeface="Arial" panose="020B0604020202020204" pitchFamily="34" charset="0"/>
              <a:buChar char="•"/>
            </a:pPr>
            <a:r>
              <a:rPr lang="en-GB" sz="1500">
                <a:latin typeface="Calibri" panose="020F0502020204030204" pitchFamily="34" charset="0"/>
                <a:ea typeface="Calibri" panose="020F0502020204030204" pitchFamily="34" charset="0"/>
                <a:cs typeface="Calibri" panose="020F0502020204030204" pitchFamily="34" charset="0"/>
              </a:rPr>
              <a:t>Online resources for breathlessness management</a:t>
            </a:r>
          </a:p>
          <a:p>
            <a:pPr marL="285750" indent="-285750">
              <a:buFont typeface="Arial" panose="020B0604020202020204" pitchFamily="34" charset="0"/>
              <a:buChar char="•"/>
            </a:pPr>
            <a:r>
              <a:rPr lang="en-GB" sz="1500">
                <a:latin typeface="Calibri" panose="020F0502020204030204" pitchFamily="34" charset="0"/>
                <a:ea typeface="Calibri" panose="020F0502020204030204" pitchFamily="34" charset="0"/>
                <a:cs typeface="Calibri" panose="020F0502020204030204" pitchFamily="34" charset="0"/>
              </a:rPr>
              <a:t>Use of Patient Initiated Follow Up pathways </a:t>
            </a:r>
          </a:p>
          <a:p>
            <a:pPr marL="285750" indent="-285750">
              <a:buFont typeface="Arial" panose="020B0604020202020204" pitchFamily="34" charset="0"/>
              <a:buChar char="•"/>
            </a:pPr>
            <a:r>
              <a:rPr lang="en-GB" sz="1500">
                <a:latin typeface="Calibri" panose="020F0502020204030204" pitchFamily="34" charset="0"/>
                <a:ea typeface="Calibri" panose="020F0502020204030204" pitchFamily="34" charset="0"/>
                <a:cs typeface="Calibri" panose="020F0502020204030204" pitchFamily="34" charset="0"/>
              </a:rPr>
              <a:t>Personalised action plan </a:t>
            </a:r>
          </a:p>
        </p:txBody>
      </p:sp>
      <p:sp>
        <p:nvSpPr>
          <p:cNvPr id="18" name="TextBox 17">
            <a:extLst>
              <a:ext uri="{FF2B5EF4-FFF2-40B4-BE49-F238E27FC236}">
                <a16:creationId xmlns:a16="http://schemas.microsoft.com/office/drawing/2014/main" id="{DDE95AAB-920B-6CE9-C333-D56C44315F81}"/>
              </a:ext>
            </a:extLst>
          </p:cNvPr>
          <p:cNvSpPr txBox="1"/>
          <p:nvPr/>
        </p:nvSpPr>
        <p:spPr>
          <a:xfrm>
            <a:off x="7408654" y="2908275"/>
            <a:ext cx="4334991" cy="3170099"/>
          </a:xfrm>
          <a:prstGeom prst="rect">
            <a:avLst/>
          </a:prstGeom>
          <a:noFill/>
        </p:spPr>
        <p:txBody>
          <a:bodyPr wrap="square">
            <a:spAutoFit/>
          </a:bodyPr>
          <a:lstStyle/>
          <a:p>
            <a:r>
              <a:rPr lang="en-GB" sz="2000" b="1">
                <a:solidFill>
                  <a:srgbClr val="5DA1AA"/>
                </a:solidFill>
                <a:latin typeface="Calibri" panose="020F0502020204030204" pitchFamily="34" charset="0"/>
                <a:ea typeface="Calibri" panose="020F0502020204030204" pitchFamily="34" charset="0"/>
                <a:cs typeface="Calibri" panose="020F0502020204030204" pitchFamily="34" charset="0"/>
              </a:rPr>
              <a:t>4. LOW CARBON ALTERNATIVES</a:t>
            </a:r>
          </a:p>
          <a:p>
            <a:pPr marL="285750" indent="-285750">
              <a:buFont typeface="Arial" panose="020B0604020202020204" pitchFamily="34" charset="0"/>
              <a:buChar char="•"/>
            </a:pPr>
            <a:r>
              <a:rPr lang="en-GB" sz="1500">
                <a:latin typeface="Calibri" panose="020F0502020204030204" pitchFamily="34" charset="0"/>
                <a:ea typeface="Calibri" panose="020F0502020204030204" pitchFamily="34" charset="0"/>
                <a:cs typeface="Calibri" panose="020F0502020204030204" pitchFamily="34" charset="0"/>
              </a:rPr>
              <a:t>Reduce single use plastics/consumables </a:t>
            </a:r>
            <a:r>
              <a:rPr lang="en-GB" sz="1500" err="1">
                <a:latin typeface="Calibri" panose="020F0502020204030204" pitchFamily="34" charset="0"/>
                <a:ea typeface="Calibri" panose="020F0502020204030204" pitchFamily="34" charset="0"/>
                <a:cs typeface="Calibri" panose="020F0502020204030204" pitchFamily="34" charset="0"/>
              </a:rPr>
              <a:t>eg</a:t>
            </a:r>
            <a:r>
              <a:rPr lang="en-GB" sz="1500">
                <a:latin typeface="Calibri" panose="020F0502020204030204" pitchFamily="34" charset="0"/>
                <a:ea typeface="Calibri" panose="020F0502020204030204" pitchFamily="34" charset="0"/>
                <a:cs typeface="Calibri" panose="020F0502020204030204" pitchFamily="34" charset="0"/>
              </a:rPr>
              <a:t> in nebulisers </a:t>
            </a:r>
          </a:p>
          <a:p>
            <a:pPr marL="285750" indent="-285750">
              <a:buFont typeface="Arial" panose="020B0604020202020204" pitchFamily="34" charset="0"/>
              <a:buChar char="•"/>
            </a:pPr>
            <a:r>
              <a:rPr lang="en-GB" sz="1500">
                <a:latin typeface="Calibri" panose="020F0502020204030204" pitchFamily="34" charset="0"/>
                <a:ea typeface="Calibri" panose="020F0502020204030204" pitchFamily="34" charset="0"/>
                <a:cs typeface="Calibri" panose="020F0502020204030204" pitchFamily="34" charset="0"/>
              </a:rPr>
              <a:t>Early supported discharge </a:t>
            </a:r>
          </a:p>
          <a:p>
            <a:pPr marL="285750" indent="-285750">
              <a:buFont typeface="Arial" panose="020B0604020202020204" pitchFamily="34" charset="0"/>
              <a:buChar char="•"/>
            </a:pPr>
            <a:r>
              <a:rPr lang="en-GB" sz="1500">
                <a:latin typeface="Calibri" panose="020F0502020204030204" pitchFamily="34" charset="0"/>
                <a:ea typeface="Calibri" panose="020F0502020204030204" pitchFamily="34" charset="0"/>
                <a:cs typeface="Calibri" panose="020F0502020204030204" pitchFamily="34" charset="0"/>
              </a:rPr>
              <a:t>Use investigations &amp; devices with lowest carbon footprint </a:t>
            </a:r>
          </a:p>
          <a:p>
            <a:pPr marL="285750" indent="-285750">
              <a:buFont typeface="Arial" panose="020B0604020202020204" pitchFamily="34" charset="0"/>
              <a:buChar char="•"/>
            </a:pPr>
            <a:r>
              <a:rPr lang="en-GB" sz="1500">
                <a:latin typeface="Calibri" panose="020F0502020204030204" pitchFamily="34" charset="0"/>
                <a:ea typeface="Calibri" panose="020F0502020204030204" pitchFamily="34" charset="0"/>
                <a:cs typeface="Calibri" panose="020F0502020204030204" pitchFamily="34" charset="0"/>
              </a:rPr>
              <a:t>Use consumables with lowest carbon footprint </a:t>
            </a:r>
          </a:p>
          <a:p>
            <a:pPr marL="285750" indent="-285750">
              <a:buFont typeface="Arial" panose="020B0604020202020204" pitchFamily="34" charset="0"/>
              <a:buChar char="•"/>
            </a:pPr>
            <a:r>
              <a:rPr lang="en-GB" sz="1500">
                <a:latin typeface="Calibri" panose="020F0502020204030204" pitchFamily="34" charset="0"/>
                <a:ea typeface="Calibri" panose="020F0502020204030204" pitchFamily="34" charset="0"/>
                <a:cs typeface="Calibri" panose="020F0502020204030204" pitchFamily="34" charset="0"/>
              </a:rPr>
              <a:t>Low carbon inhalers (DPI, new generation propellants) </a:t>
            </a:r>
          </a:p>
          <a:p>
            <a:pPr marL="285750" indent="-285750">
              <a:buFont typeface="Arial" panose="020B0604020202020204" pitchFamily="34" charset="0"/>
              <a:buChar char="•"/>
            </a:pPr>
            <a:r>
              <a:rPr lang="en-GB" sz="1500">
                <a:latin typeface="Calibri" panose="020F0502020204030204" pitchFamily="34" charset="0"/>
                <a:ea typeface="Calibri" panose="020F0502020204030204" pitchFamily="34" charset="0"/>
                <a:cs typeface="Calibri" panose="020F0502020204030204" pitchFamily="34" charset="0"/>
              </a:rPr>
              <a:t>Inhaler recycling </a:t>
            </a:r>
          </a:p>
          <a:p>
            <a:pPr marL="285750" indent="-285750">
              <a:buFont typeface="Arial" panose="020B0604020202020204" pitchFamily="34" charset="0"/>
              <a:buChar char="•"/>
            </a:pPr>
            <a:r>
              <a:rPr lang="en-GB" sz="1500">
                <a:latin typeface="Calibri" panose="020F0502020204030204" pitchFamily="34" charset="0"/>
                <a:ea typeface="Calibri" panose="020F0502020204030204" pitchFamily="34" charset="0"/>
                <a:cs typeface="Calibri" panose="020F0502020204030204" pitchFamily="34" charset="0"/>
              </a:rPr>
              <a:t>Proactive not reactive care </a:t>
            </a:r>
          </a:p>
          <a:p>
            <a:pPr marL="285750" indent="-285750">
              <a:buFont typeface="Arial" panose="020B0604020202020204" pitchFamily="34" charset="0"/>
              <a:buChar char="•"/>
            </a:pPr>
            <a:r>
              <a:rPr lang="en-GB" sz="1500">
                <a:latin typeface="Calibri" panose="020F0502020204030204" pitchFamily="34" charset="0"/>
                <a:ea typeface="Calibri" panose="020F0502020204030204" pitchFamily="34" charset="0"/>
                <a:cs typeface="Calibri" panose="020F0502020204030204" pitchFamily="34" charset="0"/>
              </a:rPr>
              <a:t>OPAT services to avoid admissions</a:t>
            </a:r>
          </a:p>
          <a:p>
            <a:pPr marL="285750" indent="-285750">
              <a:buFont typeface="Arial" panose="020B0604020202020204" pitchFamily="34" charset="0"/>
              <a:buChar char="•"/>
            </a:pPr>
            <a:r>
              <a:rPr lang="en-GB" sz="1500">
                <a:latin typeface="Calibri" panose="020F0502020204030204" pitchFamily="34" charset="0"/>
                <a:ea typeface="Calibri" panose="020F0502020204030204" pitchFamily="34" charset="0"/>
                <a:cs typeface="Calibri" panose="020F0502020204030204" pitchFamily="34" charset="0"/>
              </a:rPr>
              <a:t>Antimicrobial stewardship </a:t>
            </a:r>
          </a:p>
        </p:txBody>
      </p:sp>
      <p:sp>
        <p:nvSpPr>
          <p:cNvPr id="3" name="TextBox 2">
            <a:extLst>
              <a:ext uri="{FF2B5EF4-FFF2-40B4-BE49-F238E27FC236}">
                <a16:creationId xmlns:a16="http://schemas.microsoft.com/office/drawing/2014/main" id="{47729EFE-CE74-2031-1699-933B61FE6DEC}"/>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5"/>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03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43648-DA98-F8AC-88DE-2AEE6E573A9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F2883D5-293F-F99A-F04B-BD5E850BA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27196E-5D33-B561-9D05-11406C885F51}"/>
              </a:ext>
            </a:extLst>
          </p:cNvPr>
          <p:cNvSpPr>
            <a:spLocks noGrp="1"/>
          </p:cNvSpPr>
          <p:nvPr>
            <p:ph type="title"/>
          </p:nvPr>
        </p:nvSpPr>
        <p:spPr>
          <a:xfrm>
            <a:off x="276564" y="9107"/>
            <a:ext cx="10515600" cy="961635"/>
          </a:xfrm>
        </p:spPr>
        <p:txBody>
          <a:bodyPr/>
          <a:lstStyle/>
          <a:p>
            <a:r>
              <a:rPr lang="en-US">
                <a:solidFill>
                  <a:srgbClr val="003D6E"/>
                </a:solidFill>
                <a:latin typeface="Calibri" panose="020F0502020204030204" pitchFamily="34" charset="0"/>
                <a:ea typeface="Calibri" panose="020F0502020204030204" pitchFamily="34" charset="0"/>
                <a:cs typeface="Calibri" panose="020F0502020204030204" pitchFamily="34" charset="0"/>
              </a:rPr>
              <a:t>Lung Cancer: sustainable clinical practice</a:t>
            </a:r>
            <a:endParaRPr lang="en-GB">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017DB0B-C6BB-B41F-3C31-05DF547ECE8A}"/>
              </a:ext>
            </a:extLst>
          </p:cNvPr>
          <p:cNvPicPr>
            <a:picLocks noChangeAspect="1"/>
          </p:cNvPicPr>
          <p:nvPr/>
        </p:nvPicPr>
        <p:blipFill>
          <a:blip r:embed="rId4">
            <a:extLst>
              <a:ext uri="{28A0092B-C50C-407E-A947-70E740481C1C}">
                <a14:useLocalDpi xmlns:a14="http://schemas.microsoft.com/office/drawing/2010/main" val="0"/>
              </a:ext>
            </a:extLst>
          </a:blip>
          <a:srcRect l="27188" r="30625" b="11944"/>
          <a:stretch>
            <a:fillRect/>
          </a:stretch>
        </p:blipFill>
        <p:spPr>
          <a:xfrm>
            <a:off x="5082074" y="2038994"/>
            <a:ext cx="2171868" cy="2549935"/>
          </a:xfrm>
          <a:prstGeom prst="rect">
            <a:avLst/>
          </a:prstGeom>
        </p:spPr>
      </p:pic>
      <p:sp>
        <p:nvSpPr>
          <p:cNvPr id="12" name="TextBox 11">
            <a:extLst>
              <a:ext uri="{FF2B5EF4-FFF2-40B4-BE49-F238E27FC236}">
                <a16:creationId xmlns:a16="http://schemas.microsoft.com/office/drawing/2014/main" id="{9A3B0D07-110B-297E-30F9-9BF72081DACA}"/>
              </a:ext>
            </a:extLst>
          </p:cNvPr>
          <p:cNvSpPr txBox="1"/>
          <p:nvPr/>
        </p:nvSpPr>
        <p:spPr>
          <a:xfrm>
            <a:off x="448353" y="840243"/>
            <a:ext cx="5314271" cy="2369880"/>
          </a:xfrm>
          <a:prstGeom prst="rect">
            <a:avLst/>
          </a:prstGeom>
          <a:noFill/>
        </p:spPr>
        <p:txBody>
          <a:bodyPr wrap="square">
            <a:spAutoFit/>
          </a:bodyPr>
          <a:lstStyle/>
          <a:p>
            <a:r>
              <a:rPr lang="en-GB" sz="2000" b="1" dirty="0">
                <a:solidFill>
                  <a:srgbClr val="5DA1AA"/>
                </a:solidFill>
                <a:latin typeface="Calibri" panose="020F0502020204030204" pitchFamily="34" charset="0"/>
                <a:ea typeface="Calibri" panose="020F0502020204030204" pitchFamily="34" charset="0"/>
                <a:cs typeface="Calibri" panose="020F0502020204030204" pitchFamily="34" charset="0"/>
              </a:rPr>
              <a:t>1. PREVENTION</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Calibri" panose="020F0502020204030204" pitchFamily="34" charset="0"/>
              </a:rPr>
              <a:t>Lifestyle medicine approach in routine care to address diet quality to reduce comorbidities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Calibri" panose="020F0502020204030204" pitchFamily="34" charset="0"/>
              </a:rPr>
              <a:t>Pre-</a:t>
            </a:r>
            <a:r>
              <a:rPr lang="en-GB" sz="1600" dirty="0" err="1">
                <a:latin typeface="Calibri" panose="020F0502020204030204" pitchFamily="34" charset="0"/>
                <a:ea typeface="Calibri" panose="020F0502020204030204" pitchFamily="34" charset="0"/>
                <a:cs typeface="Calibri" panose="020F0502020204030204" pitchFamily="34" charset="0"/>
              </a:rPr>
              <a:t>hab</a:t>
            </a:r>
            <a:r>
              <a:rPr lang="en-GB" sz="1600" dirty="0">
                <a:latin typeface="Calibri" panose="020F0502020204030204" pitchFamily="34" charset="0"/>
                <a:ea typeface="Calibri" panose="020F0502020204030204" pitchFamily="34" charset="0"/>
                <a:cs typeface="Calibri" panose="020F0502020204030204" pitchFamily="34" charset="0"/>
              </a:rPr>
              <a:t> to improve fitness pre-treatment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Calibri" panose="020F0502020204030204" pitchFamily="34" charset="0"/>
              </a:rPr>
              <a:t>Increase referrals for treatment of tobacco dependence  </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Promote vaccination </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Lung cancer screening </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Tobacco control legislation </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Smoke free sites </a:t>
            </a:r>
          </a:p>
        </p:txBody>
      </p:sp>
      <p:sp>
        <p:nvSpPr>
          <p:cNvPr id="14" name="TextBox 13">
            <a:extLst>
              <a:ext uri="{FF2B5EF4-FFF2-40B4-BE49-F238E27FC236}">
                <a16:creationId xmlns:a16="http://schemas.microsoft.com/office/drawing/2014/main" id="{1363A0BB-D487-9C52-A720-AED813BD6286}"/>
              </a:ext>
            </a:extLst>
          </p:cNvPr>
          <p:cNvSpPr txBox="1"/>
          <p:nvPr/>
        </p:nvSpPr>
        <p:spPr>
          <a:xfrm>
            <a:off x="404848" y="3296686"/>
            <a:ext cx="5691152" cy="2616101"/>
          </a:xfrm>
          <a:prstGeom prst="rect">
            <a:avLst/>
          </a:prstGeom>
          <a:noFill/>
        </p:spPr>
        <p:txBody>
          <a:bodyPr wrap="square">
            <a:spAutoFit/>
          </a:bodyPr>
          <a:lstStyle/>
          <a:p>
            <a:r>
              <a:rPr lang="en-US" sz="2000" b="1" dirty="0">
                <a:solidFill>
                  <a:srgbClr val="667B7D"/>
                </a:solidFill>
              </a:rPr>
              <a:t>3. </a:t>
            </a:r>
            <a:r>
              <a:rPr lang="en-US" sz="2000" b="1" dirty="0">
                <a:solidFill>
                  <a:srgbClr val="667B7D"/>
                </a:solidFill>
                <a:latin typeface="Calibri" panose="020F0502020204030204" pitchFamily="34" charset="0"/>
                <a:ea typeface="Calibri" panose="020F0502020204030204" pitchFamily="34" charset="0"/>
                <a:cs typeface="Calibri" panose="020F0502020204030204" pitchFamily="34" charset="0"/>
              </a:rPr>
              <a:t>LEAN SERVICE DELIVERY</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Reduce number of visits for patients  </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Reduce routine reviews – stratified follow up </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Increase telephone/virtual appointments </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Co-ordinate reviews/investigations</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Reduce non-attendance</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Routinely email patients details of their appointments </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Improve pathways for patients to cancel/re-schedule appointments </a:t>
            </a:r>
          </a:p>
          <a:p>
            <a:pPr marL="7429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Provide support from psychologist/health inclusion team </a:t>
            </a:r>
          </a:p>
        </p:txBody>
      </p:sp>
      <p:sp>
        <p:nvSpPr>
          <p:cNvPr id="16" name="TextBox 15">
            <a:extLst>
              <a:ext uri="{FF2B5EF4-FFF2-40B4-BE49-F238E27FC236}">
                <a16:creationId xmlns:a16="http://schemas.microsoft.com/office/drawing/2014/main" id="{10BBB330-22D9-6C16-C9BE-B4C1F075E337}"/>
              </a:ext>
            </a:extLst>
          </p:cNvPr>
          <p:cNvSpPr txBox="1"/>
          <p:nvPr/>
        </p:nvSpPr>
        <p:spPr>
          <a:xfrm>
            <a:off x="7431042" y="840243"/>
            <a:ext cx="3733800" cy="2123658"/>
          </a:xfrm>
          <a:prstGeom prst="rect">
            <a:avLst/>
          </a:prstGeom>
          <a:noFill/>
        </p:spPr>
        <p:txBody>
          <a:bodyPr wrap="square">
            <a:spAutoFit/>
          </a:bodyPr>
          <a:lstStyle/>
          <a:p>
            <a:r>
              <a:rPr lang="en-GB" sz="2000" b="1" dirty="0">
                <a:solidFill>
                  <a:srgbClr val="80B048"/>
                </a:solidFill>
                <a:latin typeface="Calibri" panose="020F0502020204030204" pitchFamily="34" charset="0"/>
                <a:ea typeface="Calibri" panose="020F0502020204030204" pitchFamily="34" charset="0"/>
                <a:cs typeface="Calibri" panose="020F0502020204030204" pitchFamily="34" charset="0"/>
              </a:rPr>
              <a:t>2. PATIENT SELF-CARE</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Patient support groups (incl peer support)</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Online resources for symptom management </a:t>
            </a:r>
            <a:r>
              <a:rPr lang="en-US" sz="1600" dirty="0" err="1">
                <a:latin typeface="Calibri" panose="020F0502020204030204" pitchFamily="34" charset="0"/>
                <a:ea typeface="Calibri" panose="020F0502020204030204" pitchFamily="34" charset="0"/>
                <a:cs typeface="Calibri" panose="020F0502020204030204" pitchFamily="34" charset="0"/>
              </a:rPr>
              <a:t>eg</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macmillan</a:t>
            </a:r>
            <a:r>
              <a:rPr lang="en-US" sz="1600"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600" dirty="0" err="1">
                <a:latin typeface="Calibri" panose="020F0502020204030204" pitchFamily="34" charset="0"/>
                <a:ea typeface="Calibri" panose="020F0502020204030204" pitchFamily="34" charset="0"/>
                <a:cs typeface="Calibri" panose="020F0502020204030204" pitchFamily="34" charset="0"/>
              </a:rPr>
              <a:t>Personalised</a:t>
            </a:r>
            <a:r>
              <a:rPr lang="en-US" sz="1600" dirty="0">
                <a:latin typeface="Calibri" panose="020F0502020204030204" pitchFamily="34" charset="0"/>
                <a:ea typeface="Calibri" panose="020F0502020204030204" pitchFamily="34" charset="0"/>
                <a:cs typeface="Calibri" panose="020F0502020204030204" pitchFamily="34" charset="0"/>
              </a:rPr>
              <a:t> action plan </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Access to specialist nurse </a:t>
            </a:r>
            <a:br>
              <a:rPr lang="en-US" sz="1600" dirty="0">
                <a:latin typeface="Calibri" panose="020F0502020204030204" pitchFamily="34" charset="0"/>
                <a:ea typeface="Calibri" panose="020F0502020204030204" pitchFamily="34" charset="0"/>
                <a:cs typeface="Calibri" panose="020F0502020204030204" pitchFamily="34" charset="0"/>
              </a:rPr>
            </a:br>
            <a:r>
              <a:rPr lang="en-US" sz="1600" dirty="0">
                <a:latin typeface="Calibri" panose="020F0502020204030204" pitchFamily="34" charset="0"/>
                <a:ea typeface="Calibri" panose="020F0502020204030204" pitchFamily="34" charset="0"/>
                <a:cs typeface="Calibri" panose="020F0502020204030204" pitchFamily="34" charset="0"/>
              </a:rPr>
              <a:t>Access to a telephone or email helpline </a:t>
            </a:r>
          </a:p>
        </p:txBody>
      </p:sp>
      <p:sp>
        <p:nvSpPr>
          <p:cNvPr id="18" name="TextBox 17">
            <a:extLst>
              <a:ext uri="{FF2B5EF4-FFF2-40B4-BE49-F238E27FC236}">
                <a16:creationId xmlns:a16="http://schemas.microsoft.com/office/drawing/2014/main" id="{F14AB520-FC78-E96E-C618-D46F7AB594D7}"/>
              </a:ext>
            </a:extLst>
          </p:cNvPr>
          <p:cNvSpPr txBox="1"/>
          <p:nvPr/>
        </p:nvSpPr>
        <p:spPr>
          <a:xfrm>
            <a:off x="7431042" y="3145902"/>
            <a:ext cx="3861332" cy="3108543"/>
          </a:xfrm>
          <a:prstGeom prst="rect">
            <a:avLst/>
          </a:prstGeom>
          <a:noFill/>
        </p:spPr>
        <p:txBody>
          <a:bodyPr wrap="square">
            <a:spAutoFit/>
          </a:bodyPr>
          <a:lstStyle/>
          <a:p>
            <a:r>
              <a:rPr lang="en-GB" sz="2000" b="1">
                <a:solidFill>
                  <a:srgbClr val="5DA1AA"/>
                </a:solidFill>
                <a:latin typeface="Calibri" panose="020F0502020204030204" pitchFamily="34" charset="0"/>
                <a:ea typeface="Calibri" panose="020F0502020204030204" pitchFamily="34" charset="0"/>
                <a:cs typeface="Calibri" panose="020F0502020204030204" pitchFamily="34" charset="0"/>
              </a:rPr>
              <a:t>4. LOW CARBON ALTERNATIVES</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Reduce single use plastics/consumables</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Conservative management of iatrogenic pneumothorax post lung biopsy</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Use investigations &amp; devices with lowest carbon footprint </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Use consumables with lowest carbon footprint </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Active travel for staff to home visits</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Proactive not reactive care </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VATS/Robotic surgery leads to faster recovery and less hospital bed use </a:t>
            </a:r>
          </a:p>
        </p:txBody>
      </p:sp>
      <p:sp>
        <p:nvSpPr>
          <p:cNvPr id="3" name="TextBox 2">
            <a:extLst>
              <a:ext uri="{FF2B5EF4-FFF2-40B4-BE49-F238E27FC236}">
                <a16:creationId xmlns:a16="http://schemas.microsoft.com/office/drawing/2014/main" id="{6F937F78-68CD-DA7E-E3BB-59E60E26DA36}"/>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5"/>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565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8A5E0-90AE-8A18-51A9-460E156F6C0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849813D-0607-73B0-7BDA-37486D40D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5C3E37-8D42-3369-B8ED-58D8AE02160F}"/>
              </a:ext>
            </a:extLst>
          </p:cNvPr>
          <p:cNvSpPr>
            <a:spLocks noGrp="1"/>
          </p:cNvSpPr>
          <p:nvPr>
            <p:ph type="title"/>
          </p:nvPr>
        </p:nvSpPr>
        <p:spPr>
          <a:xfrm>
            <a:off x="228948" y="3275"/>
            <a:ext cx="10515600" cy="902237"/>
          </a:xfrm>
        </p:spPr>
        <p:txBody>
          <a:bodyPr/>
          <a:lstStyle/>
          <a:p>
            <a:r>
              <a:rPr lang="en-US">
                <a:latin typeface="Calibri" panose="020F0502020204030204" pitchFamily="34" charset="0"/>
                <a:ea typeface="Calibri" panose="020F0502020204030204" pitchFamily="34" charset="0"/>
                <a:cs typeface="Calibri" panose="020F0502020204030204" pitchFamily="34" charset="0"/>
              </a:rPr>
              <a:t>Outdoor air pollution</a:t>
            </a:r>
            <a:endParaRPr lang="en-GB">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6383344-DB38-AE11-FC60-D8E4608A061B}"/>
              </a:ext>
            </a:extLst>
          </p:cNvPr>
          <p:cNvPicPr>
            <a:picLocks noChangeAspect="1"/>
          </p:cNvPicPr>
          <p:nvPr/>
        </p:nvPicPr>
        <p:blipFill>
          <a:blip r:embed="rId4"/>
          <a:srcRect t="11915"/>
          <a:stretch>
            <a:fillRect/>
          </a:stretch>
        </p:blipFill>
        <p:spPr>
          <a:xfrm>
            <a:off x="1778661" y="895373"/>
            <a:ext cx="8634677" cy="5067254"/>
          </a:xfrm>
          <a:prstGeom prst="rect">
            <a:avLst/>
          </a:prstGeom>
        </p:spPr>
      </p:pic>
      <p:sp>
        <p:nvSpPr>
          <p:cNvPr id="7" name="TextBox 6">
            <a:extLst>
              <a:ext uri="{FF2B5EF4-FFF2-40B4-BE49-F238E27FC236}">
                <a16:creationId xmlns:a16="http://schemas.microsoft.com/office/drawing/2014/main" id="{104F9CAD-48D4-6CCA-63CB-FF90DA011122}"/>
              </a:ext>
            </a:extLst>
          </p:cNvPr>
          <p:cNvSpPr txBox="1"/>
          <p:nvPr/>
        </p:nvSpPr>
        <p:spPr>
          <a:xfrm>
            <a:off x="6178677" y="6360586"/>
            <a:ext cx="4392679" cy="261610"/>
          </a:xfrm>
          <a:prstGeom prst="rect">
            <a:avLst/>
          </a:prstGeom>
          <a:noFill/>
        </p:spPr>
        <p:txBody>
          <a:bodyPr wrap="square">
            <a:spAutoFit/>
          </a:bodyPr>
          <a:lstStyle/>
          <a:p>
            <a:r>
              <a:rPr lang="en-GB" sz="1100" i="1">
                <a:latin typeface="Calibri" panose="020F0502020204030204" pitchFamily="34" charset="0"/>
                <a:ea typeface="Calibri" panose="020F0502020204030204" pitchFamily="34" charset="0"/>
                <a:cs typeface="Calibri" panose="020F0502020204030204" pitchFamily="34" charset="0"/>
              </a:rPr>
              <a:t>Image credit: Public Health England </a:t>
            </a:r>
            <a:r>
              <a:rPr lang="en-GB" sz="1100" i="1">
                <a:latin typeface="Calibri" panose="020F0502020204030204" pitchFamily="34" charset="0"/>
                <a:ea typeface="Calibri" panose="020F0502020204030204" pitchFamily="34" charset="0"/>
                <a:cs typeface="Calibri" panose="020F0502020204030204" pitchFamily="34" charset="0"/>
                <a:hlinkClick r:id="rId5"/>
              </a:rPr>
              <a:t>Health matters: air pollution - GOV.UK</a:t>
            </a:r>
            <a:endParaRPr lang="en-GB" sz="1100" i="1">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6AF95E5-7EBB-F966-3CC1-6B24F3DF1232}"/>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6"/>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403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39E3F-60F0-9892-1239-6AAD4D4B953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2810643-DE6D-A4EF-A27F-DB31D40DB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F2CE30-1AB0-3ED5-AA98-BDF0B9466256}"/>
              </a:ext>
            </a:extLst>
          </p:cNvPr>
          <p:cNvSpPr>
            <a:spLocks noGrp="1"/>
          </p:cNvSpPr>
          <p:nvPr>
            <p:ph type="title"/>
          </p:nvPr>
        </p:nvSpPr>
        <p:spPr>
          <a:xfrm>
            <a:off x="195494" y="1590"/>
            <a:ext cx="10515600" cy="864650"/>
          </a:xfrm>
        </p:spPr>
        <p:txBody>
          <a:bodyPr/>
          <a:lstStyle/>
          <a:p>
            <a:r>
              <a:rPr lang="en-US"/>
              <a:t>Indoor air pollution</a:t>
            </a:r>
            <a:endParaRPr lang="en-GB"/>
          </a:p>
        </p:txBody>
      </p:sp>
      <p:sp>
        <p:nvSpPr>
          <p:cNvPr id="7" name="TextBox 6">
            <a:extLst>
              <a:ext uri="{FF2B5EF4-FFF2-40B4-BE49-F238E27FC236}">
                <a16:creationId xmlns:a16="http://schemas.microsoft.com/office/drawing/2014/main" id="{6727BF6D-FA2E-1318-47C4-2340EC2340EE}"/>
              </a:ext>
            </a:extLst>
          </p:cNvPr>
          <p:cNvSpPr txBox="1"/>
          <p:nvPr/>
        </p:nvSpPr>
        <p:spPr>
          <a:xfrm>
            <a:off x="6396094" y="6256092"/>
            <a:ext cx="4654676" cy="430887"/>
          </a:xfrm>
          <a:prstGeom prst="rect">
            <a:avLst/>
          </a:prstGeom>
          <a:noFill/>
        </p:spPr>
        <p:txBody>
          <a:bodyPr wrap="square">
            <a:spAutoFit/>
          </a:bodyPr>
          <a:lstStyle/>
          <a:p>
            <a:r>
              <a:rPr lang="en-GB" sz="1100" i="1" dirty="0">
                <a:latin typeface="Calibri" panose="020F0502020204030204" pitchFamily="34" charset="0"/>
                <a:ea typeface="Calibri" panose="020F0502020204030204" pitchFamily="34" charset="0"/>
                <a:cs typeface="Calibri" panose="020F0502020204030204" pitchFamily="34" charset="0"/>
              </a:rPr>
              <a:t>Image used with permission from Royal College of Physicians report </a:t>
            </a:r>
            <a:r>
              <a:rPr lang="en-US" sz="1100" i="1" dirty="0">
                <a:latin typeface="Calibri" panose="020F0502020204030204" pitchFamily="34" charset="0"/>
                <a:ea typeface="Calibri" panose="020F0502020204030204" pitchFamily="34" charset="0"/>
                <a:cs typeface="Calibri" panose="020F0502020204030204" pitchFamily="34" charset="0"/>
                <a:hlinkClick r:id="rId4"/>
              </a:rPr>
              <a:t>A breath of fresh air: responding to the health challenges of modern air pollution</a:t>
            </a:r>
            <a:endParaRPr lang="en-GB" sz="1100" i="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645363B-8A89-09FA-4955-05C6B093EA3A}"/>
              </a:ext>
            </a:extLst>
          </p:cNvPr>
          <p:cNvPicPr>
            <a:picLocks noChangeAspect="1"/>
          </p:cNvPicPr>
          <p:nvPr/>
        </p:nvPicPr>
        <p:blipFill>
          <a:blip r:embed="rId5">
            <a:extLst>
              <a:ext uri="{28A0092B-C50C-407E-A947-70E740481C1C}">
                <a14:useLocalDpi xmlns:a14="http://schemas.microsoft.com/office/drawing/2010/main" val="0"/>
              </a:ext>
            </a:extLst>
          </a:blip>
          <a:srcRect t="51805" b="5835"/>
          <a:stretch>
            <a:fillRect/>
          </a:stretch>
        </p:blipFill>
        <p:spPr>
          <a:xfrm>
            <a:off x="1981199" y="837931"/>
            <a:ext cx="8321039" cy="4983907"/>
          </a:xfrm>
          <a:prstGeom prst="rect">
            <a:avLst/>
          </a:prstGeom>
        </p:spPr>
      </p:pic>
      <p:sp>
        <p:nvSpPr>
          <p:cNvPr id="3" name="TextBox 2">
            <a:extLst>
              <a:ext uri="{FF2B5EF4-FFF2-40B4-BE49-F238E27FC236}">
                <a16:creationId xmlns:a16="http://schemas.microsoft.com/office/drawing/2014/main" id="{61565AD9-9D66-74EA-9895-383C5083D586}"/>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6"/>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72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E3EAD-8F28-1402-F9D7-906ED864651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C258A9C-98BE-1AAD-8DA5-FED496E1A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48D698-B129-9894-6A11-15BBC440C3C1}"/>
              </a:ext>
            </a:extLst>
          </p:cNvPr>
          <p:cNvSpPr>
            <a:spLocks noGrp="1"/>
          </p:cNvSpPr>
          <p:nvPr>
            <p:ph type="title"/>
          </p:nvPr>
        </p:nvSpPr>
        <p:spPr>
          <a:xfrm>
            <a:off x="195494" y="42334"/>
            <a:ext cx="10515600" cy="811797"/>
          </a:xfrm>
        </p:spPr>
        <p:txBody>
          <a:bodyPr/>
          <a:lstStyle/>
          <a:p>
            <a:r>
              <a:rPr lang="en-US">
                <a:solidFill>
                  <a:srgbClr val="003D6E"/>
                </a:solidFill>
                <a:latin typeface="Calibri" panose="020F0502020204030204" pitchFamily="34" charset="0"/>
                <a:ea typeface="Calibri" panose="020F0502020204030204" pitchFamily="34" charset="0"/>
                <a:cs typeface="Calibri" panose="020F0502020204030204" pitchFamily="34" charset="0"/>
              </a:rPr>
              <a:t>Air pollution: ozone</a:t>
            </a:r>
            <a:endParaRPr lang="en-GB">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D7C4EC8-7103-5475-0454-49A19255CB2F}"/>
              </a:ext>
            </a:extLst>
          </p:cNvPr>
          <p:cNvPicPr>
            <a:picLocks noChangeAspect="1"/>
          </p:cNvPicPr>
          <p:nvPr/>
        </p:nvPicPr>
        <p:blipFill>
          <a:blip r:embed="rId4"/>
          <a:srcRect t="7117" b="11139"/>
          <a:stretch>
            <a:fillRect/>
          </a:stretch>
        </p:blipFill>
        <p:spPr>
          <a:xfrm>
            <a:off x="807753" y="2046992"/>
            <a:ext cx="8846895" cy="4035100"/>
          </a:xfrm>
          <a:prstGeom prst="rect">
            <a:avLst/>
          </a:prstGeom>
        </p:spPr>
      </p:pic>
      <p:pic>
        <p:nvPicPr>
          <p:cNvPr id="9" name="Picture 8">
            <a:extLst>
              <a:ext uri="{FF2B5EF4-FFF2-40B4-BE49-F238E27FC236}">
                <a16:creationId xmlns:a16="http://schemas.microsoft.com/office/drawing/2014/main" id="{8EEEC2E1-89CB-E81E-4BD4-50BFF2683ADF}"/>
              </a:ext>
            </a:extLst>
          </p:cNvPr>
          <p:cNvPicPr>
            <a:picLocks noChangeAspect="1"/>
          </p:cNvPicPr>
          <p:nvPr/>
        </p:nvPicPr>
        <p:blipFill>
          <a:blip r:embed="rId5"/>
          <a:stretch>
            <a:fillRect/>
          </a:stretch>
        </p:blipFill>
        <p:spPr>
          <a:xfrm>
            <a:off x="411431" y="896464"/>
            <a:ext cx="1700931" cy="664522"/>
          </a:xfrm>
          <a:prstGeom prst="rect">
            <a:avLst/>
          </a:prstGeom>
        </p:spPr>
      </p:pic>
      <p:sp>
        <p:nvSpPr>
          <p:cNvPr id="11" name="TextBox 10">
            <a:extLst>
              <a:ext uri="{FF2B5EF4-FFF2-40B4-BE49-F238E27FC236}">
                <a16:creationId xmlns:a16="http://schemas.microsoft.com/office/drawing/2014/main" id="{506A51C5-5881-1297-B252-0E93767EE43E}"/>
              </a:ext>
            </a:extLst>
          </p:cNvPr>
          <p:cNvSpPr txBox="1"/>
          <p:nvPr/>
        </p:nvSpPr>
        <p:spPr>
          <a:xfrm>
            <a:off x="8974183" y="3077660"/>
            <a:ext cx="242969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3D6E"/>
                </a:solidFill>
                <a:latin typeface="Calibri" panose="020F0502020204030204" pitchFamily="34" charset="0"/>
                <a:ea typeface="Calibri" panose="020F0502020204030204" pitchFamily="34" charset="0"/>
                <a:cs typeface="Calibri" panose="020F0502020204030204" pitchFamily="34" charset="0"/>
              </a:rPr>
              <a:t>High temperatures can increase exposure to ground-level ozone, both of which can exacerbate respiratory diseases.</a:t>
            </a:r>
          </a:p>
        </p:txBody>
      </p:sp>
      <p:sp>
        <p:nvSpPr>
          <p:cNvPr id="7" name="TextBox 6">
            <a:extLst>
              <a:ext uri="{FF2B5EF4-FFF2-40B4-BE49-F238E27FC236}">
                <a16:creationId xmlns:a16="http://schemas.microsoft.com/office/drawing/2014/main" id="{0F2C5688-C1A0-D2A2-C917-134BBB8AD03A}"/>
              </a:ext>
            </a:extLst>
          </p:cNvPr>
          <p:cNvSpPr txBox="1"/>
          <p:nvPr/>
        </p:nvSpPr>
        <p:spPr>
          <a:xfrm>
            <a:off x="7503083" y="6240018"/>
            <a:ext cx="3488005" cy="430887"/>
          </a:xfrm>
          <a:prstGeom prst="rect">
            <a:avLst/>
          </a:prstGeom>
          <a:noFill/>
        </p:spPr>
        <p:txBody>
          <a:bodyPr wrap="square">
            <a:spAutoFit/>
          </a:bodyPr>
          <a:lstStyle/>
          <a:p>
            <a:r>
              <a:rPr lang="en-GB" sz="1100" i="1">
                <a:latin typeface="Calibri" panose="020F0502020204030204" pitchFamily="34" charset="0"/>
                <a:ea typeface="Calibri" panose="020F0502020204030204" pitchFamily="34" charset="0"/>
                <a:cs typeface="Calibri" panose="020F0502020204030204" pitchFamily="34" charset="0"/>
              </a:rPr>
              <a:t>Image credit: European Environment Agency  </a:t>
            </a:r>
            <a:r>
              <a:rPr lang="en-US" sz="1100" i="1">
                <a:latin typeface="Calibri" panose="020F0502020204030204" pitchFamily="34" charset="0"/>
                <a:ea typeface="Calibri" panose="020F0502020204030204" pitchFamily="34" charset="0"/>
                <a:cs typeface="Calibri" panose="020F0502020204030204" pitchFamily="34" charset="0"/>
                <a:hlinkClick r:id="rId6"/>
              </a:rPr>
              <a:t>Hospital Admissions for Respiratory Disease</a:t>
            </a:r>
            <a:endParaRPr lang="en-GB" sz="1100" i="1">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4689910-A257-83FA-C6E0-458045E0853E}"/>
              </a:ext>
            </a:extLst>
          </p:cNvPr>
          <p:cNvSpPr txBox="1"/>
          <p:nvPr/>
        </p:nvSpPr>
        <p:spPr>
          <a:xfrm>
            <a:off x="676656" y="1560986"/>
            <a:ext cx="801928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t>Hospital</a:t>
            </a:r>
            <a:r>
              <a:rPr lang="en-US" sz="1600" b="1"/>
              <a:t> admissions for respiratory disease by 100,000 inhabitants attributable to O₃ for adults aged 65 years and above</a:t>
            </a:r>
            <a:endParaRPr lang="en-GB" sz="1600" b="1"/>
          </a:p>
        </p:txBody>
      </p:sp>
      <p:sp>
        <p:nvSpPr>
          <p:cNvPr id="3" name="TextBox 2">
            <a:extLst>
              <a:ext uri="{FF2B5EF4-FFF2-40B4-BE49-F238E27FC236}">
                <a16:creationId xmlns:a16="http://schemas.microsoft.com/office/drawing/2014/main" id="{7299A27F-4AB3-3EA3-5185-4F6D73982B10}"/>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7"/>
              </a:rPr>
              <a:t>https://brit-thoracic.uk/SustainabilityToolkit</a:t>
            </a:r>
            <a:r>
              <a:rPr lang="en-GB" sz="11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0706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11913-E29B-486F-4DA4-BD23AABCB38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3A98F73-6733-F231-6E6A-C8DCFF4C7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F7F86E-6B8A-235F-0218-0E0203E46452}"/>
              </a:ext>
            </a:extLst>
          </p:cNvPr>
          <p:cNvSpPr>
            <a:spLocks noGrp="1"/>
          </p:cNvSpPr>
          <p:nvPr>
            <p:ph type="title"/>
          </p:nvPr>
        </p:nvSpPr>
        <p:spPr>
          <a:xfrm>
            <a:off x="239866" y="-7580"/>
            <a:ext cx="10515600" cy="1019778"/>
          </a:xfrm>
        </p:spPr>
        <p:txBody>
          <a:bodyPr/>
          <a:lstStyle/>
          <a:p>
            <a:r>
              <a:rPr lang="en-US">
                <a:solidFill>
                  <a:srgbClr val="003D6E"/>
                </a:solidFill>
                <a:latin typeface="Calibri" panose="020F0502020204030204" pitchFamily="34" charset="0"/>
                <a:ea typeface="Calibri" panose="020F0502020204030204" pitchFamily="34" charset="0"/>
                <a:cs typeface="Calibri" panose="020F0502020204030204" pitchFamily="34" charset="0"/>
              </a:rPr>
              <a:t>Allergens and climate change</a:t>
            </a:r>
            <a:endParaRPr lang="en-GB">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E65EB8E-5F57-269C-7E87-36FCDC68E5B8}"/>
              </a:ext>
            </a:extLst>
          </p:cNvPr>
          <p:cNvSpPr txBox="1"/>
          <p:nvPr/>
        </p:nvSpPr>
        <p:spPr>
          <a:xfrm>
            <a:off x="9094685" y="1614577"/>
            <a:ext cx="2154340" cy="3308598"/>
          </a:xfrm>
          <a:prstGeom prst="rect">
            <a:avLst/>
          </a:prstGeom>
          <a:noFill/>
        </p:spPr>
        <p:txBody>
          <a:bodyPr wrap="square">
            <a:spAutoFit/>
          </a:bodyPr>
          <a:lstStyle/>
          <a:p>
            <a:pPr lvl="0">
              <a:defRPr/>
            </a:pPr>
            <a:r>
              <a:rPr lang="en-US" sz="1600">
                <a:solidFill>
                  <a:srgbClr val="003D6E"/>
                </a:solidFill>
                <a:latin typeface="Calibri" panose="020F0502020204030204" pitchFamily="34" charset="0"/>
                <a:ea typeface="Calibri" panose="020F0502020204030204" pitchFamily="34" charset="0"/>
                <a:cs typeface="Calibri" panose="020F0502020204030204" pitchFamily="34" charset="0"/>
              </a:rPr>
              <a:t>Overview of the negative consequences (red arrows) attributed to climate change with approaches and interventions to mitigate the adverse allergy and immunology health consequences (blue arrows). </a:t>
            </a:r>
          </a:p>
          <a:p>
            <a:pPr lvl="0">
              <a:defRPr/>
            </a:pPr>
            <a:r>
              <a:rPr lang="en-US" sz="1100">
                <a:solidFill>
                  <a:srgbClr val="003D6E"/>
                </a:solidFill>
                <a:latin typeface="Calibri" panose="020F0502020204030204" pitchFamily="34" charset="0"/>
                <a:ea typeface="Calibri" panose="020F0502020204030204" pitchFamily="34" charset="0"/>
                <a:cs typeface="Calibri" panose="020F0502020204030204" pitchFamily="34" charset="0"/>
              </a:rPr>
              <a:t>VOC: volatile organic compounds; PM2.5: particulate matter with a diameter of less than 2.5 </a:t>
            </a:r>
            <a:r>
              <a:rPr lang="en-US" sz="1100" err="1">
                <a:solidFill>
                  <a:srgbClr val="003D6E"/>
                </a:solidFill>
                <a:latin typeface="Calibri" panose="020F0502020204030204" pitchFamily="34" charset="0"/>
                <a:ea typeface="Calibri" panose="020F0502020204030204" pitchFamily="34" charset="0"/>
                <a:cs typeface="Calibri" panose="020F0502020204030204" pitchFamily="34" charset="0"/>
              </a:rPr>
              <a:t>μm</a:t>
            </a:r>
            <a:r>
              <a:rPr lang="en-US" sz="1100">
                <a:solidFill>
                  <a:srgbClr val="003D6E"/>
                </a:solidFill>
                <a:latin typeface="Calibri" panose="020F0502020204030204" pitchFamily="34" charset="0"/>
                <a:ea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B8E0F4AB-9A5B-F10B-317F-327FBCAB02F1}"/>
              </a:ext>
            </a:extLst>
          </p:cNvPr>
          <p:cNvSpPr txBox="1"/>
          <p:nvPr/>
        </p:nvSpPr>
        <p:spPr>
          <a:xfrm>
            <a:off x="7286625" y="6240018"/>
            <a:ext cx="3704463" cy="600164"/>
          </a:xfrm>
          <a:prstGeom prst="rect">
            <a:avLst/>
          </a:prstGeom>
          <a:noFill/>
        </p:spPr>
        <p:txBody>
          <a:bodyPr wrap="square">
            <a:spAutoFit/>
          </a:bodyPr>
          <a:lstStyle/>
          <a:p>
            <a:r>
              <a:rPr lang="en-GB" sz="1100" i="1" dirty="0">
                <a:solidFill>
                  <a:srgbClr val="003D6E"/>
                </a:solidFill>
                <a:latin typeface="Calibri" panose="020F0502020204030204" pitchFamily="34" charset="0"/>
                <a:ea typeface="Calibri" panose="020F0502020204030204" pitchFamily="34" charset="0"/>
                <a:cs typeface="Calibri" panose="020F0502020204030204" pitchFamily="34" charset="0"/>
              </a:rPr>
              <a:t>Image credit: </a:t>
            </a:r>
            <a:r>
              <a:rPr lang="en-US" sz="1100" i="1" dirty="0">
                <a:solidFill>
                  <a:srgbClr val="003D6E"/>
                </a:solidFill>
                <a:latin typeface="Calibri" panose="020F0502020204030204" pitchFamily="34" charset="0"/>
                <a:ea typeface="Calibri" panose="020F0502020204030204" pitchFamily="34" charset="0"/>
                <a:cs typeface="Calibri" panose="020F0502020204030204" pitchFamily="34" charset="0"/>
              </a:rPr>
              <a:t>Vitry L. Climate change and allergy: a call for action in Europe. Explore Asthma Allergy. 2025;3:100987. </a:t>
            </a:r>
          </a:p>
          <a:p>
            <a:endParaRPr lang="en-GB" sz="11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0976976-AAEF-96C5-5407-EB4084CF4773}"/>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4"/>
              </a:rPr>
              <a:t>https://brit-thoracic.uk/SustainabilityToolkit</a:t>
            </a:r>
            <a:r>
              <a:rPr lang="en-GB" sz="1100" dirty="0">
                <a:latin typeface="Calibri" panose="020F0502020204030204" pitchFamily="34" charset="0"/>
                <a:ea typeface="Calibri" panose="020F0502020204030204" pitchFamily="34" charset="0"/>
                <a:cs typeface="Calibri" panose="020F0502020204030204" pitchFamily="34" charset="0"/>
              </a:rPr>
              <a:t> </a:t>
            </a:r>
          </a:p>
        </p:txBody>
      </p:sp>
      <p:pic>
        <p:nvPicPr>
          <p:cNvPr id="6" name="Picture 5">
            <a:extLst>
              <a:ext uri="{FF2B5EF4-FFF2-40B4-BE49-F238E27FC236}">
                <a16:creationId xmlns:a16="http://schemas.microsoft.com/office/drawing/2014/main" id="{3F22CC29-F9A0-3565-2C7B-98C4B57E4501}"/>
              </a:ext>
            </a:extLst>
          </p:cNvPr>
          <p:cNvPicPr>
            <a:picLocks noChangeAspect="1"/>
          </p:cNvPicPr>
          <p:nvPr/>
        </p:nvPicPr>
        <p:blipFill>
          <a:blip r:embed="rId5"/>
          <a:stretch>
            <a:fillRect/>
          </a:stretch>
        </p:blipFill>
        <p:spPr>
          <a:xfrm>
            <a:off x="536225" y="1030016"/>
            <a:ext cx="8315665" cy="4797968"/>
          </a:xfrm>
          <a:prstGeom prst="rect">
            <a:avLst/>
          </a:prstGeom>
        </p:spPr>
      </p:pic>
    </p:spTree>
    <p:extLst>
      <p:ext uri="{BB962C8B-B14F-4D97-AF65-F5344CB8AC3E}">
        <p14:creationId xmlns:p14="http://schemas.microsoft.com/office/powerpoint/2010/main" val="2318907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522CC-804A-D2A7-C7FB-A833EF343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4A6A5-AEC4-CD83-8D4F-5991B5C9D4DB}"/>
              </a:ext>
            </a:extLst>
          </p:cNvPr>
          <p:cNvSpPr>
            <a:spLocks noGrp="1"/>
          </p:cNvSpPr>
          <p:nvPr>
            <p:ph type="title"/>
          </p:nvPr>
        </p:nvSpPr>
        <p:spPr>
          <a:xfrm>
            <a:off x="2310498" y="2668877"/>
            <a:ext cx="7571004" cy="1520243"/>
          </a:xfrm>
        </p:spPr>
        <p:txBody>
          <a:bodyPr>
            <a:noAutofit/>
          </a:bodyPr>
          <a:lstStyle/>
          <a:p>
            <a:pPr algn="ctr">
              <a:spcAft>
                <a:spcPts val="600"/>
              </a:spcAft>
            </a:pPr>
            <a:r>
              <a:rPr lang="en-GB" sz="2800" dirty="0">
                <a:solidFill>
                  <a:srgbClr val="003D6E"/>
                </a:solidFill>
                <a:latin typeface="Calibri" panose="020F0502020204030204" pitchFamily="34" charset="0"/>
                <a:ea typeface="Calibri" panose="020F0502020204030204" pitchFamily="34" charset="0"/>
                <a:cs typeface="Calibri" panose="020F0502020204030204" pitchFamily="34" charset="0"/>
              </a:rPr>
              <a:t>Is your subspeciality missing from this slide set?</a:t>
            </a:r>
            <a:br>
              <a:rPr lang="en-GB" sz="2800" dirty="0">
                <a:solidFill>
                  <a:srgbClr val="003D6E"/>
                </a:solidFill>
                <a:latin typeface="Calibri" panose="020F0502020204030204" pitchFamily="34" charset="0"/>
                <a:ea typeface="Calibri" panose="020F0502020204030204" pitchFamily="34" charset="0"/>
                <a:cs typeface="Calibri" panose="020F0502020204030204" pitchFamily="34" charset="0"/>
              </a:rPr>
            </a:br>
            <a:r>
              <a:rPr lang="en-GB" sz="1200" dirty="0">
                <a:solidFill>
                  <a:srgbClr val="003D6E"/>
                </a:solidFill>
                <a:latin typeface="Calibri" panose="020F0502020204030204" pitchFamily="34" charset="0"/>
                <a:ea typeface="Calibri" panose="020F0502020204030204" pitchFamily="34" charset="0"/>
                <a:cs typeface="Calibri" panose="020F0502020204030204" pitchFamily="34" charset="0"/>
              </a:rPr>
              <a:t> </a:t>
            </a:r>
            <a:br>
              <a:rPr lang="en-GB" sz="2800" dirty="0">
                <a:solidFill>
                  <a:srgbClr val="003D6E"/>
                </a:solidFill>
                <a:latin typeface="Calibri" panose="020F0502020204030204" pitchFamily="34" charset="0"/>
                <a:ea typeface="Calibri" panose="020F0502020204030204" pitchFamily="34" charset="0"/>
                <a:cs typeface="Calibri" panose="020F0502020204030204" pitchFamily="34" charset="0"/>
              </a:rPr>
            </a:br>
            <a:r>
              <a:rPr lang="en-GB" sz="2800" dirty="0">
                <a:solidFill>
                  <a:srgbClr val="003D6E"/>
                </a:solidFill>
                <a:latin typeface="Calibri" panose="020F0502020204030204" pitchFamily="34" charset="0"/>
                <a:ea typeface="Calibri" panose="020F0502020204030204" pitchFamily="34" charset="0"/>
                <a:cs typeface="Calibri" panose="020F0502020204030204" pitchFamily="34" charset="0"/>
              </a:rPr>
              <a:t>Do you have an idea for how to make your area of interest sustainable? </a:t>
            </a:r>
            <a:br>
              <a:rPr lang="en-GB" sz="2800" dirty="0">
                <a:solidFill>
                  <a:srgbClr val="003D6E"/>
                </a:solidFill>
                <a:latin typeface="Calibri" panose="020F0502020204030204" pitchFamily="34" charset="0"/>
                <a:ea typeface="Calibri" panose="020F0502020204030204" pitchFamily="34" charset="0"/>
                <a:cs typeface="Calibri" panose="020F0502020204030204" pitchFamily="34" charset="0"/>
              </a:rPr>
            </a:br>
            <a:r>
              <a:rPr lang="en-GB" sz="1200" dirty="0">
                <a:solidFill>
                  <a:srgbClr val="003D6E"/>
                </a:solidFill>
                <a:latin typeface="Calibri" panose="020F0502020204030204" pitchFamily="34" charset="0"/>
                <a:ea typeface="Calibri" panose="020F0502020204030204" pitchFamily="34" charset="0"/>
                <a:cs typeface="Calibri" panose="020F0502020204030204" pitchFamily="34" charset="0"/>
              </a:rPr>
              <a:t> </a:t>
            </a:r>
            <a:br>
              <a:rPr lang="en-GB" sz="2800" dirty="0">
                <a:solidFill>
                  <a:srgbClr val="003D6E"/>
                </a:solidFill>
                <a:latin typeface="Calibri" panose="020F0502020204030204" pitchFamily="34" charset="0"/>
                <a:ea typeface="Calibri" panose="020F0502020204030204" pitchFamily="34" charset="0"/>
                <a:cs typeface="Calibri" panose="020F0502020204030204" pitchFamily="34" charset="0"/>
              </a:rPr>
            </a:br>
            <a:r>
              <a:rPr lang="en-GB" sz="2800" dirty="0">
                <a:solidFill>
                  <a:srgbClr val="003D6E"/>
                </a:solidFill>
                <a:latin typeface="Calibri" panose="020F0502020204030204" pitchFamily="34" charset="0"/>
                <a:ea typeface="Calibri" panose="020F0502020204030204" pitchFamily="34" charset="0"/>
                <a:cs typeface="Calibri" panose="020F0502020204030204" pitchFamily="34" charset="0"/>
              </a:rPr>
              <a:t>Get in touch at </a:t>
            </a:r>
            <a:r>
              <a:rPr lang="en-GB" sz="2800" dirty="0">
                <a:solidFill>
                  <a:srgbClr val="003D6E"/>
                </a:solidFill>
                <a:latin typeface="Calibri" panose="020F0502020204030204" pitchFamily="34" charset="0"/>
                <a:ea typeface="Calibri" panose="020F0502020204030204" pitchFamily="34" charset="0"/>
                <a:cs typeface="Calibri" panose="020F0502020204030204" pitchFamily="34" charset="0"/>
                <a:hlinkClick r:id="rId3"/>
              </a:rPr>
              <a:t>contact@RespiratoryFutures.org.uk</a:t>
            </a:r>
            <a:r>
              <a:rPr lang="en-GB" sz="2800" dirty="0">
                <a:solidFill>
                  <a:srgbClr val="003D6E"/>
                </a:solidFill>
                <a:latin typeface="Calibri" panose="020F0502020204030204" pitchFamily="34" charset="0"/>
                <a:ea typeface="Calibri" panose="020F0502020204030204" pitchFamily="34" charset="0"/>
                <a:cs typeface="Calibri" panose="020F0502020204030204" pitchFamily="34" charset="0"/>
              </a:rPr>
              <a:t> </a:t>
            </a:r>
          </a:p>
        </p:txBody>
      </p:sp>
      <p:pic>
        <p:nvPicPr>
          <p:cNvPr id="9" name="Picture 8">
            <a:extLst>
              <a:ext uri="{FF2B5EF4-FFF2-40B4-BE49-F238E27FC236}">
                <a16:creationId xmlns:a16="http://schemas.microsoft.com/office/drawing/2014/main" id="{C71BDA22-AD3C-EE3D-0ED8-89CFEF5752B8}"/>
              </a:ext>
            </a:extLst>
          </p:cNvPr>
          <p:cNvPicPr>
            <a:picLocks noChangeAspect="1"/>
          </p:cNvPicPr>
          <p:nvPr/>
        </p:nvPicPr>
        <p:blipFill>
          <a:blip r:embed="rId4">
            <a:extLst>
              <a:ext uri="{28A0092B-C50C-407E-A947-70E740481C1C}">
                <a14:useLocalDpi xmlns:a14="http://schemas.microsoft.com/office/drawing/2010/main" val="0"/>
              </a:ext>
            </a:extLst>
          </a:blip>
          <a:srcRect b="11028"/>
          <a:stretch>
            <a:fillRect/>
          </a:stretch>
        </p:blipFill>
        <p:spPr>
          <a:xfrm>
            <a:off x="9489014" y="457635"/>
            <a:ext cx="2175807" cy="1047315"/>
          </a:xfrm>
          <a:prstGeom prst="rect">
            <a:avLst/>
          </a:prstGeom>
        </p:spPr>
      </p:pic>
      <p:pic>
        <p:nvPicPr>
          <p:cNvPr id="11" name="Picture 10">
            <a:extLst>
              <a:ext uri="{FF2B5EF4-FFF2-40B4-BE49-F238E27FC236}">
                <a16:creationId xmlns:a16="http://schemas.microsoft.com/office/drawing/2014/main" id="{959A68E3-8AE9-9A7A-B785-EC1482526B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9014" y="5334296"/>
            <a:ext cx="2178334" cy="910789"/>
          </a:xfrm>
          <a:prstGeom prst="rect">
            <a:avLst/>
          </a:prstGeom>
        </p:spPr>
      </p:pic>
      <p:sp>
        <p:nvSpPr>
          <p:cNvPr id="3" name="TextBox 2">
            <a:extLst>
              <a:ext uri="{FF2B5EF4-FFF2-40B4-BE49-F238E27FC236}">
                <a16:creationId xmlns:a16="http://schemas.microsoft.com/office/drawing/2014/main" id="{DD7D0790-8204-5A94-7611-2F93415357A7}"/>
              </a:ext>
            </a:extLst>
          </p:cNvPr>
          <p:cNvSpPr txBox="1"/>
          <p:nvPr/>
        </p:nvSpPr>
        <p:spPr>
          <a:xfrm>
            <a:off x="1185746" y="6075808"/>
            <a:ext cx="3917823" cy="338554"/>
          </a:xfrm>
          <a:prstGeom prst="rect">
            <a:avLst/>
          </a:prstGeom>
          <a:noFill/>
        </p:spPr>
        <p:txBody>
          <a:bodyPr wrap="square" rtlCol="0">
            <a:spAutoFit/>
          </a:bodyPr>
          <a:lstStyle/>
          <a:p>
            <a:r>
              <a:rPr lang="en-GB" sz="1600" dirty="0">
                <a:latin typeface="Calibri" panose="020F0502020204030204" pitchFamily="34" charset="0"/>
                <a:ea typeface="Calibri" panose="020F0502020204030204" pitchFamily="34" charset="0"/>
                <a:cs typeface="Calibri" panose="020F0502020204030204" pitchFamily="34" charset="0"/>
                <a:hlinkClick r:id="rId6"/>
              </a:rPr>
              <a:t>https://brit-thoracic.uk/SustainabilityToolkit</a:t>
            </a:r>
            <a:r>
              <a:rPr lang="en-GB" sz="1600" dirty="0">
                <a:latin typeface="Calibri" panose="020F0502020204030204" pitchFamily="34" charset="0"/>
                <a:ea typeface="Calibri" panose="020F0502020204030204" pitchFamily="34" charset="0"/>
                <a:cs typeface="Calibri" panose="020F0502020204030204" pitchFamily="34" charset="0"/>
              </a:rPr>
              <a:t> </a:t>
            </a:r>
          </a:p>
        </p:txBody>
      </p:sp>
      <p:pic>
        <p:nvPicPr>
          <p:cNvPr id="8" name="Picture 7">
            <a:extLst>
              <a:ext uri="{FF2B5EF4-FFF2-40B4-BE49-F238E27FC236}">
                <a16:creationId xmlns:a16="http://schemas.microsoft.com/office/drawing/2014/main" id="{E0137DD5-F8B5-7458-314B-44477EB73C84}"/>
              </a:ext>
            </a:extLst>
          </p:cNvPr>
          <p:cNvPicPr>
            <a:picLocks noChangeAspect="1"/>
          </p:cNvPicPr>
          <p:nvPr/>
        </p:nvPicPr>
        <p:blipFill>
          <a:blip r:embed="rId7"/>
          <a:srcRect l="90274"/>
          <a:stretch>
            <a:fillRect/>
          </a:stretch>
        </p:blipFill>
        <p:spPr>
          <a:xfrm flipH="1">
            <a:off x="0" y="0"/>
            <a:ext cx="1185746" cy="6857999"/>
          </a:xfrm>
          <a:prstGeom prst="rect">
            <a:avLst/>
          </a:prstGeom>
        </p:spPr>
      </p:pic>
    </p:spTree>
    <p:extLst>
      <p:ext uri="{BB962C8B-B14F-4D97-AF65-F5344CB8AC3E}">
        <p14:creationId xmlns:p14="http://schemas.microsoft.com/office/powerpoint/2010/main" val="76665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7CFEF22-31F1-4AAA-7252-9FBBAC56E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1C2165C-783E-E1C0-B06C-ACC68391F0FB}"/>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4"/>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EAB7DE2-5883-1897-38B2-AB6A30231A43}"/>
              </a:ext>
            </a:extLst>
          </p:cNvPr>
          <p:cNvSpPr txBox="1"/>
          <p:nvPr/>
        </p:nvSpPr>
        <p:spPr>
          <a:xfrm>
            <a:off x="5906442" y="6340731"/>
            <a:ext cx="5429504" cy="261610"/>
          </a:xfrm>
          <a:prstGeom prst="rect">
            <a:avLst/>
          </a:prstGeom>
          <a:noFill/>
        </p:spPr>
        <p:txBody>
          <a:bodyPr wrap="square" rtlCol="0">
            <a:spAutoFit/>
          </a:bodyPr>
          <a:lstStyle/>
          <a:p>
            <a:r>
              <a:rPr lang="en-GB" sz="1100" i="1" dirty="0">
                <a:solidFill>
                  <a:srgbClr val="003D6E"/>
                </a:solidFill>
                <a:latin typeface="Calibri" panose="020F0502020204030204" pitchFamily="34" charset="0"/>
                <a:ea typeface="Calibri" panose="020F0502020204030204" pitchFamily="34" charset="0"/>
                <a:cs typeface="Calibri" panose="020F0502020204030204" pitchFamily="34" charset="0"/>
              </a:rPr>
              <a:t>Image credit: IPCC AR6 Synthesis Report Climate Change 2023 </a:t>
            </a:r>
            <a:r>
              <a:rPr lang="en-GB" sz="1100" dirty="0">
                <a:latin typeface="Calibri" panose="020F0502020204030204" pitchFamily="34" charset="0"/>
                <a:ea typeface="Calibri" panose="020F0502020204030204" pitchFamily="34" charset="0"/>
                <a:cs typeface="Calibri" panose="020F0502020204030204" pitchFamily="34" charset="0"/>
                <a:hlinkClick r:id="rId5"/>
              </a:rPr>
              <a:t>ipcc.ch/report/ar6/</a:t>
            </a:r>
            <a:r>
              <a:rPr lang="en-GB" sz="1100" dirty="0" err="1">
                <a:latin typeface="Calibri" panose="020F0502020204030204" pitchFamily="34" charset="0"/>
                <a:ea typeface="Calibri" panose="020F0502020204030204" pitchFamily="34" charset="0"/>
                <a:cs typeface="Calibri" panose="020F0502020204030204" pitchFamily="34" charset="0"/>
                <a:hlinkClick r:id="rId5"/>
              </a:rPr>
              <a:t>syr</a:t>
            </a:r>
            <a:r>
              <a:rPr lang="en-GB" sz="1100" dirty="0">
                <a:latin typeface="Calibri" panose="020F0502020204030204" pitchFamily="34" charset="0"/>
                <a:ea typeface="Calibri" panose="020F0502020204030204" pitchFamily="34" charset="0"/>
                <a:cs typeface="Calibri" panose="020F0502020204030204" pitchFamily="34" charset="0"/>
                <a:hlinkClick r:id="rId5"/>
              </a:rPr>
              <a:t>/</a:t>
            </a:r>
            <a:r>
              <a:rPr lang="en-GB" sz="1100" dirty="0">
                <a:latin typeface="Calibri" panose="020F0502020204030204" pitchFamily="34" charset="0"/>
                <a:ea typeface="Calibri" panose="020F0502020204030204" pitchFamily="34" charset="0"/>
                <a:cs typeface="Calibri" panose="020F0502020204030204" pitchFamily="34" charset="0"/>
              </a:rPr>
              <a:t> </a:t>
            </a:r>
          </a:p>
        </p:txBody>
      </p:sp>
      <p:pic>
        <p:nvPicPr>
          <p:cNvPr id="9" name="Picture 8">
            <a:extLst>
              <a:ext uri="{FF2B5EF4-FFF2-40B4-BE49-F238E27FC236}">
                <a16:creationId xmlns:a16="http://schemas.microsoft.com/office/drawing/2014/main" id="{637C2DE5-B694-9D7D-8DB2-D084777F2F69}"/>
              </a:ext>
            </a:extLst>
          </p:cNvPr>
          <p:cNvPicPr>
            <a:picLocks noChangeAspect="1"/>
          </p:cNvPicPr>
          <p:nvPr/>
        </p:nvPicPr>
        <p:blipFill>
          <a:blip r:embed="rId6"/>
          <a:stretch>
            <a:fillRect/>
          </a:stretch>
        </p:blipFill>
        <p:spPr>
          <a:xfrm>
            <a:off x="1084653" y="859313"/>
            <a:ext cx="10022693" cy="5139373"/>
          </a:xfrm>
          <a:prstGeom prst="rect">
            <a:avLst/>
          </a:prstGeom>
        </p:spPr>
      </p:pic>
      <p:sp>
        <p:nvSpPr>
          <p:cNvPr id="11" name="TextBox 10">
            <a:extLst>
              <a:ext uri="{FF2B5EF4-FFF2-40B4-BE49-F238E27FC236}">
                <a16:creationId xmlns:a16="http://schemas.microsoft.com/office/drawing/2014/main" id="{525C6EF9-0DD3-1E4E-71C5-CC5E69DAF05F}"/>
              </a:ext>
            </a:extLst>
          </p:cNvPr>
          <p:cNvSpPr txBox="1"/>
          <p:nvPr/>
        </p:nvSpPr>
        <p:spPr>
          <a:xfrm>
            <a:off x="207802" y="132547"/>
            <a:ext cx="10542704" cy="769441"/>
          </a:xfrm>
          <a:prstGeom prst="rect">
            <a:avLst/>
          </a:prstGeom>
          <a:noFill/>
        </p:spPr>
        <p:txBody>
          <a:bodyPr wrap="square">
            <a:spAutoFit/>
          </a:bodyPr>
          <a:lstStyle/>
          <a:p>
            <a:r>
              <a:rPr kumimoji="0" lang="en-GB" sz="4400" b="0" i="0" u="none" strike="noStrike" kern="1200" cap="none" spc="0" normalizeH="0" baseline="0" noProof="0">
                <a:ln>
                  <a:noFill/>
                </a:ln>
                <a:solidFill>
                  <a:srgbClr val="003D6E"/>
                </a:solidFill>
                <a:effectLst/>
                <a:uLnTx/>
                <a:uFillTx/>
                <a:latin typeface="Calibri" panose="020F0502020204030204" pitchFamily="34" charset="0"/>
                <a:ea typeface="Calibri" panose="020F0502020204030204" pitchFamily="34" charset="0"/>
                <a:cs typeface="Calibri" panose="020F0502020204030204" pitchFamily="34" charset="0"/>
              </a:rPr>
              <a:t>Climate change: current trajectory</a:t>
            </a:r>
            <a:endParaRPr lang="en-GB">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767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38E23-AAC7-DA10-4552-F3034AF53B4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733EF26-0CC7-BEA5-0171-409F71C44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FBD69A-8F92-3977-85B8-FA680FD07D57}"/>
              </a:ext>
            </a:extLst>
          </p:cNvPr>
          <p:cNvSpPr>
            <a:spLocks noGrp="1"/>
          </p:cNvSpPr>
          <p:nvPr>
            <p:ph type="title"/>
          </p:nvPr>
        </p:nvSpPr>
        <p:spPr>
          <a:xfrm>
            <a:off x="282965" y="195852"/>
            <a:ext cx="10515600" cy="851027"/>
          </a:xfrm>
        </p:spPr>
        <p:txBody>
          <a:bodyPr/>
          <a:lstStyle/>
          <a:p>
            <a:r>
              <a:rPr lang="en-US">
                <a:solidFill>
                  <a:srgbClr val="003D6E"/>
                </a:solidFill>
                <a:latin typeface="Calibri" panose="020F0502020204030204" pitchFamily="34" charset="0"/>
                <a:ea typeface="Calibri" panose="020F0502020204030204" pitchFamily="34" charset="0"/>
                <a:cs typeface="Calibri" panose="020F0502020204030204" pitchFamily="34" charset="0"/>
              </a:rPr>
              <a:t>Principles of sustainable healthcare</a:t>
            </a:r>
            <a:endParaRPr lang="en-GB">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8D10376-8EA3-F4DA-2086-C31EA5E24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4920" y="838362"/>
            <a:ext cx="9211155" cy="5181275"/>
          </a:xfrm>
          <a:prstGeom prst="rect">
            <a:avLst/>
          </a:prstGeom>
        </p:spPr>
      </p:pic>
      <p:sp>
        <p:nvSpPr>
          <p:cNvPr id="5" name="TextBox 4">
            <a:extLst>
              <a:ext uri="{FF2B5EF4-FFF2-40B4-BE49-F238E27FC236}">
                <a16:creationId xmlns:a16="http://schemas.microsoft.com/office/drawing/2014/main" id="{0F83498E-809E-DDA7-0A17-E39C8134E3FB}"/>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5"/>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71051CD-7014-B681-4733-85A5E8C39225}"/>
              </a:ext>
            </a:extLst>
          </p:cNvPr>
          <p:cNvSpPr txBox="1"/>
          <p:nvPr/>
        </p:nvSpPr>
        <p:spPr>
          <a:xfrm>
            <a:off x="6389042" y="6322995"/>
            <a:ext cx="5429504" cy="261610"/>
          </a:xfrm>
          <a:prstGeom prst="rect">
            <a:avLst/>
          </a:prstGeom>
          <a:noFill/>
        </p:spPr>
        <p:txBody>
          <a:bodyPr wrap="square" rtlCol="0">
            <a:spAutoFit/>
          </a:bodyPr>
          <a:lstStyle/>
          <a:p>
            <a:r>
              <a:rPr lang="en-GB" sz="1100" i="1" dirty="0">
                <a:solidFill>
                  <a:srgbClr val="003D6E"/>
                </a:solidFill>
                <a:latin typeface="Calibri" panose="020F0502020204030204" pitchFamily="34" charset="0"/>
                <a:ea typeface="Calibri" panose="020F0502020204030204" pitchFamily="34" charset="0"/>
                <a:cs typeface="Calibri" panose="020F0502020204030204" pitchFamily="34" charset="0"/>
              </a:rPr>
              <a:t>Image used with permission from </a:t>
            </a:r>
            <a:r>
              <a:rPr lang="en-GB" sz="1100" i="1" dirty="0">
                <a:solidFill>
                  <a:srgbClr val="003D6E"/>
                </a:solidFill>
                <a:latin typeface="Calibri" panose="020F0502020204030204" pitchFamily="34" charset="0"/>
                <a:ea typeface="Calibri" panose="020F0502020204030204" pitchFamily="34" charset="0"/>
                <a:cs typeface="Calibri" panose="020F0502020204030204" pitchFamily="34" charset="0"/>
                <a:hlinkClick r:id="rId6"/>
              </a:rPr>
              <a:t>Centre for Sustainable Healthcare</a:t>
            </a:r>
            <a:r>
              <a:rPr lang="en-GB" sz="1100" dirty="0">
                <a:latin typeface="Calibri" panose="020F0502020204030204" pitchFamily="34" charset="0"/>
                <a:ea typeface="Calibri" panose="020F0502020204030204" pitchFamily="34" charset="0"/>
                <a:cs typeface="Calibri" panose="020F0502020204030204" pitchFamily="34" charset="0"/>
                <a:hlinkClick r:id="rId6"/>
              </a:rPr>
              <a:t> </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169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6F09D8-04A6-1CA1-A39E-225502968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97D3E7-1CE8-EB74-730A-816D0E78DF05}"/>
              </a:ext>
            </a:extLst>
          </p:cNvPr>
          <p:cNvSpPr>
            <a:spLocks noGrp="1"/>
          </p:cNvSpPr>
          <p:nvPr>
            <p:ph type="title"/>
          </p:nvPr>
        </p:nvSpPr>
        <p:spPr>
          <a:xfrm>
            <a:off x="242889" y="0"/>
            <a:ext cx="10515600" cy="1053209"/>
          </a:xfrm>
        </p:spPr>
        <p:txBody>
          <a:bodyPr/>
          <a:lstStyle/>
          <a:p>
            <a:r>
              <a:rPr lang="en-US">
                <a:solidFill>
                  <a:srgbClr val="003D6E"/>
                </a:solidFill>
                <a:latin typeface="Calibri" panose="020F0502020204030204" pitchFamily="34" charset="0"/>
                <a:ea typeface="Calibri" panose="020F0502020204030204" pitchFamily="34" charset="0"/>
                <a:cs typeface="Calibri" panose="020F0502020204030204" pitchFamily="34" charset="0"/>
              </a:rPr>
              <a:t>Prevention</a:t>
            </a:r>
            <a:endParaRPr lang="en-GB">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5BD5EE01-844F-EAC2-B978-0F1F3314F4C8}"/>
              </a:ext>
            </a:extLst>
          </p:cNvPr>
          <p:cNvPicPr>
            <a:picLocks noChangeAspect="1"/>
          </p:cNvPicPr>
          <p:nvPr/>
        </p:nvPicPr>
        <p:blipFill>
          <a:blip r:embed="rId4"/>
          <a:stretch>
            <a:fillRect/>
          </a:stretch>
        </p:blipFill>
        <p:spPr>
          <a:xfrm>
            <a:off x="1433511" y="709016"/>
            <a:ext cx="5381625" cy="5439968"/>
          </a:xfrm>
          <a:prstGeom prst="rect">
            <a:avLst/>
          </a:prstGeom>
        </p:spPr>
      </p:pic>
      <p:sp>
        <p:nvSpPr>
          <p:cNvPr id="17" name="TextBox 16">
            <a:extLst>
              <a:ext uri="{FF2B5EF4-FFF2-40B4-BE49-F238E27FC236}">
                <a16:creationId xmlns:a16="http://schemas.microsoft.com/office/drawing/2014/main" id="{032A8DC7-4523-7EB3-CDFD-3C21655A56F1}"/>
              </a:ext>
            </a:extLst>
          </p:cNvPr>
          <p:cNvSpPr txBox="1"/>
          <p:nvPr/>
        </p:nvSpPr>
        <p:spPr>
          <a:xfrm>
            <a:off x="7092695" y="1762225"/>
            <a:ext cx="4598183" cy="247356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3D6E"/>
                </a:solidFill>
                <a:effectLst/>
                <a:uLnTx/>
                <a:uFillTx/>
                <a:latin typeface="Calibri" panose="020F0502020204030204" pitchFamily="34" charset="0"/>
                <a:ea typeface="Calibri" panose="020F0502020204030204" pitchFamily="34" charset="0"/>
                <a:cs typeface="Calibri" panose="020F0502020204030204" pitchFamily="34" charset="0"/>
              </a:rPr>
              <a:t>How can you support your patients to adopt healthy habits?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3D6E"/>
                </a:solidFill>
                <a:effectLst/>
                <a:uLnTx/>
                <a:uFillTx/>
                <a:latin typeface="Calibri" panose="020F0502020204030204" pitchFamily="34" charset="0"/>
                <a:ea typeface="Calibri" panose="020F0502020204030204" pitchFamily="34" charset="0"/>
                <a:cs typeface="Calibri" panose="020F0502020204030204" pitchFamily="34" charset="0"/>
              </a:rPr>
              <a:t>Improve your knowledge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3D6E"/>
                </a:solidFill>
                <a:effectLst/>
                <a:uLnTx/>
                <a:uFillTx/>
                <a:latin typeface="Calibri" panose="020F0502020204030204" pitchFamily="34" charset="0"/>
                <a:ea typeface="Calibri" panose="020F0502020204030204" pitchFamily="34" charset="0"/>
                <a:cs typeface="Calibri" panose="020F0502020204030204" pitchFamily="34" charset="0"/>
              </a:rPr>
              <a:t>Develop skills in motivational interviewing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3D6E"/>
                </a:solidFill>
                <a:effectLst/>
                <a:uLnTx/>
                <a:uFillTx/>
                <a:latin typeface="Calibri" panose="020F0502020204030204" pitchFamily="34" charset="0"/>
                <a:ea typeface="Calibri" panose="020F0502020204030204" pitchFamily="34" charset="0"/>
                <a:cs typeface="Calibri" panose="020F0502020204030204" pitchFamily="34" charset="0"/>
              </a:rPr>
              <a:t>Signpost to further support  </a:t>
            </a:r>
          </a:p>
        </p:txBody>
      </p:sp>
      <p:sp>
        <p:nvSpPr>
          <p:cNvPr id="19" name="TextBox 18">
            <a:extLst>
              <a:ext uri="{FF2B5EF4-FFF2-40B4-BE49-F238E27FC236}">
                <a16:creationId xmlns:a16="http://schemas.microsoft.com/office/drawing/2014/main" id="{65BA70EF-AC49-DF85-2F93-6EAD9D5C91CE}"/>
              </a:ext>
            </a:extLst>
          </p:cNvPr>
          <p:cNvSpPr txBox="1"/>
          <p:nvPr/>
        </p:nvSpPr>
        <p:spPr>
          <a:xfrm>
            <a:off x="7828739" y="6340731"/>
            <a:ext cx="3164649" cy="446276"/>
          </a:xfrm>
          <a:prstGeom prst="rect">
            <a:avLst/>
          </a:prstGeom>
          <a:noFill/>
        </p:spPr>
        <p:txBody>
          <a:bodyPr wrap="none" rtlCol="0">
            <a:spAutoFit/>
          </a:bodyPr>
          <a:lstStyle/>
          <a:p>
            <a:r>
              <a:rPr lang="en-GB" sz="1100" i="1">
                <a:latin typeface="Calibri" panose="020F0502020204030204" pitchFamily="34" charset="0"/>
                <a:ea typeface="Calibri" panose="020F0502020204030204" pitchFamily="34" charset="0"/>
                <a:cs typeface="Calibri" panose="020F0502020204030204" pitchFamily="34" charset="0"/>
              </a:rPr>
              <a:t>Image credit: </a:t>
            </a:r>
            <a:r>
              <a:rPr lang="en-GB" sz="1100" i="1">
                <a:latin typeface="Calibri" panose="020F0502020204030204" pitchFamily="34" charset="0"/>
                <a:ea typeface="Calibri" panose="020F0502020204030204" pitchFamily="34" charset="0"/>
                <a:cs typeface="Calibri" panose="020F0502020204030204" pitchFamily="34" charset="0"/>
                <a:hlinkClick r:id="rId5"/>
              </a:rPr>
              <a:t>American College of Lifestyle Medicine</a:t>
            </a:r>
            <a:endParaRPr lang="en-US" sz="1100" i="1">
              <a:latin typeface="Calibri" panose="020F0502020204030204" pitchFamily="34" charset="0"/>
              <a:ea typeface="Calibri" panose="020F0502020204030204" pitchFamily="34" charset="0"/>
              <a:cs typeface="Calibri" panose="020F0502020204030204" pitchFamily="34" charset="0"/>
            </a:endParaRPr>
          </a:p>
          <a:p>
            <a:endParaRPr lang="en-GB" sz="1200"/>
          </a:p>
        </p:txBody>
      </p:sp>
      <p:sp>
        <p:nvSpPr>
          <p:cNvPr id="21" name="TextBox 20">
            <a:extLst>
              <a:ext uri="{FF2B5EF4-FFF2-40B4-BE49-F238E27FC236}">
                <a16:creationId xmlns:a16="http://schemas.microsoft.com/office/drawing/2014/main" id="{AE362A2F-05A7-F5A9-565E-5B6E785CF748}"/>
              </a:ext>
            </a:extLst>
          </p:cNvPr>
          <p:cNvSpPr txBox="1"/>
          <p:nvPr/>
        </p:nvSpPr>
        <p:spPr>
          <a:xfrm>
            <a:off x="7178421" y="4445328"/>
            <a:ext cx="4295775" cy="646331"/>
          </a:xfrm>
          <a:prstGeom prst="rect">
            <a:avLst/>
          </a:prstGeom>
          <a:noFill/>
        </p:spPr>
        <p:txBody>
          <a:bodyPr wrap="square">
            <a:spAutoFit/>
          </a:bodyPr>
          <a:lstStyle/>
          <a:p>
            <a:r>
              <a:rPr lang="en-GB">
                <a:solidFill>
                  <a:srgbClr val="003D6E"/>
                </a:solidFill>
              </a:rPr>
              <a:t>What is Lifestyle Medicine? - Find Out From </a:t>
            </a:r>
            <a:r>
              <a:rPr lang="en-GB">
                <a:hlinkClick r:id="rId6"/>
              </a:rPr>
              <a:t>British Society of Lifestyle Medicine</a:t>
            </a:r>
            <a:endParaRPr lang="en-GB"/>
          </a:p>
        </p:txBody>
      </p:sp>
      <p:sp>
        <p:nvSpPr>
          <p:cNvPr id="7" name="TextBox 6">
            <a:extLst>
              <a:ext uri="{FF2B5EF4-FFF2-40B4-BE49-F238E27FC236}">
                <a16:creationId xmlns:a16="http://schemas.microsoft.com/office/drawing/2014/main" id="{4FF4D290-8AAA-2605-2FFC-157A75DED0DE}"/>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7"/>
              </a:rPr>
              <a:t>brit-thoracic.uk/</a:t>
            </a:r>
            <a:r>
              <a:rPr lang="en-GB" sz="1100" dirty="0" err="1">
                <a:latin typeface="Calibri" panose="020F0502020204030204" pitchFamily="34" charset="0"/>
                <a:ea typeface="Calibri" panose="020F0502020204030204" pitchFamily="34" charset="0"/>
                <a:cs typeface="Calibri" panose="020F0502020204030204" pitchFamily="34" charset="0"/>
                <a:hlinkClick r:id="rId7"/>
              </a:rPr>
              <a:t>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618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A52E10-D323-347D-5543-577507FA0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6CDA17-AB6C-D924-E01A-D863EF0A3EA4}"/>
              </a:ext>
            </a:extLst>
          </p:cNvPr>
          <p:cNvSpPr>
            <a:spLocks noGrp="1"/>
          </p:cNvSpPr>
          <p:nvPr>
            <p:ph type="title"/>
          </p:nvPr>
        </p:nvSpPr>
        <p:spPr>
          <a:xfrm>
            <a:off x="287776" y="0"/>
            <a:ext cx="10515600" cy="1325563"/>
          </a:xfrm>
        </p:spPr>
        <p:txBody>
          <a:bodyPr>
            <a:normAutofit/>
          </a:bodyPr>
          <a:lstStyle/>
          <a:p>
            <a:r>
              <a:rPr lang="en-US" sz="4000">
                <a:solidFill>
                  <a:srgbClr val="003D6E"/>
                </a:solidFill>
                <a:latin typeface="Calibri" panose="020F0502020204030204" pitchFamily="34" charset="0"/>
                <a:ea typeface="Calibri" panose="020F0502020204030204" pitchFamily="34" charset="0"/>
                <a:cs typeface="Calibri" panose="020F0502020204030204" pitchFamily="34" charset="0"/>
              </a:rPr>
              <a:t>Healthcare can tip the balance on climate change </a:t>
            </a:r>
            <a:endParaRPr lang="en-GB" sz="4000">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Content Placeholder 21">
            <a:extLst>
              <a:ext uri="{FF2B5EF4-FFF2-40B4-BE49-F238E27FC236}">
                <a16:creationId xmlns:a16="http://schemas.microsoft.com/office/drawing/2014/main" id="{A405D123-1556-26A0-A5BB-B7496402C779}"/>
              </a:ext>
            </a:extLst>
          </p:cNvPr>
          <p:cNvSpPr>
            <a:spLocks noGrp="1"/>
          </p:cNvSpPr>
          <p:nvPr>
            <p:ph idx="1"/>
          </p:nvPr>
        </p:nvSpPr>
        <p:spPr>
          <a:xfrm>
            <a:off x="500743" y="1436914"/>
            <a:ext cx="11254632" cy="4816608"/>
          </a:xfrm>
        </p:spPr>
        <p:txBody>
          <a:bodyPr/>
          <a:lstStyle/>
          <a:p>
            <a:pPr marL="0" indent="0">
              <a:buNone/>
            </a:pPr>
            <a:r>
              <a:rPr lang="en-US" sz="2600" dirty="0">
                <a:solidFill>
                  <a:srgbClr val="003D6E"/>
                </a:solidFill>
                <a:latin typeface="Calibri" panose="020F0502020204030204" pitchFamily="34" charset="0"/>
                <a:ea typeface="Calibri" panose="020F0502020204030204" pitchFamily="34" charset="0"/>
                <a:cs typeface="Calibri" panose="020F0502020204030204" pitchFamily="34" charset="0"/>
              </a:rPr>
              <a:t>The world needs 45% fall in emissions by 2030 to secure a </a:t>
            </a:r>
            <a:r>
              <a:rPr lang="en-US" sz="2600" dirty="0" err="1">
                <a:solidFill>
                  <a:srgbClr val="003D6E"/>
                </a:solidFill>
                <a:latin typeface="Calibri" panose="020F0502020204030204" pitchFamily="34" charset="0"/>
                <a:ea typeface="Calibri" panose="020F0502020204030204" pitchFamily="34" charset="0"/>
                <a:cs typeface="Calibri" panose="020F0502020204030204" pitchFamily="34" charset="0"/>
              </a:rPr>
              <a:t>liveable</a:t>
            </a:r>
            <a:r>
              <a:rPr lang="en-US" sz="2600" dirty="0">
                <a:solidFill>
                  <a:srgbClr val="003D6E"/>
                </a:solidFill>
                <a:latin typeface="Calibri" panose="020F0502020204030204" pitchFamily="34" charset="0"/>
                <a:ea typeface="Calibri" panose="020F0502020204030204" pitchFamily="34" charset="0"/>
                <a:cs typeface="Calibri" panose="020F0502020204030204" pitchFamily="34" charset="0"/>
              </a:rPr>
              <a:t> future (&lt;1.5C) </a:t>
            </a:r>
          </a:p>
          <a:p>
            <a:r>
              <a:rPr lang="en-US" dirty="0">
                <a:solidFill>
                  <a:srgbClr val="003D6E"/>
                </a:solidFill>
                <a:latin typeface="Calibri" panose="020F0502020204030204" pitchFamily="34" charset="0"/>
                <a:ea typeface="Calibri" panose="020F0502020204030204" pitchFamily="34" charset="0"/>
                <a:cs typeface="Calibri" panose="020F0502020204030204" pitchFamily="34" charset="0"/>
              </a:rPr>
              <a:t>Healthcare: </a:t>
            </a:r>
          </a:p>
          <a:p>
            <a:pPr lvl="1"/>
            <a:r>
              <a:rPr lang="en-US" dirty="0">
                <a:solidFill>
                  <a:srgbClr val="003D6E"/>
                </a:solidFill>
                <a:latin typeface="Calibri" panose="020F0502020204030204" pitchFamily="34" charset="0"/>
                <a:ea typeface="Calibri" panose="020F0502020204030204" pitchFamily="34" charset="0"/>
                <a:cs typeface="Calibri" panose="020F0502020204030204" pitchFamily="34" charset="0"/>
              </a:rPr>
              <a:t>5% global GHG emissions </a:t>
            </a:r>
          </a:p>
          <a:p>
            <a:pPr lvl="1"/>
            <a:r>
              <a:rPr lang="en-US" dirty="0">
                <a:solidFill>
                  <a:srgbClr val="003D6E"/>
                </a:solidFill>
                <a:latin typeface="Calibri" panose="020F0502020204030204" pitchFamily="34" charset="0"/>
                <a:ea typeface="Calibri" panose="020F0502020204030204" pitchFamily="34" charset="0"/>
                <a:cs typeface="Calibri" panose="020F0502020204030204" pitchFamily="34" charset="0"/>
              </a:rPr>
              <a:t>12% GDP</a:t>
            </a:r>
          </a:p>
          <a:p>
            <a:pPr lvl="1"/>
            <a:r>
              <a:rPr lang="en-US" dirty="0">
                <a:solidFill>
                  <a:srgbClr val="003D6E"/>
                </a:solidFill>
                <a:latin typeface="Calibri" panose="020F0502020204030204" pitchFamily="34" charset="0"/>
                <a:ea typeface="Calibri" panose="020F0502020204030204" pitchFamily="34" charset="0"/>
                <a:cs typeface="Calibri" panose="020F0502020204030204" pitchFamily="34" charset="0"/>
              </a:rPr>
              <a:t>Influences up to 70% of supply chains </a:t>
            </a:r>
          </a:p>
          <a:p>
            <a:pPr lvl="1"/>
            <a:r>
              <a:rPr lang="en-US" dirty="0">
                <a:solidFill>
                  <a:srgbClr val="003D6E"/>
                </a:solidFill>
                <a:latin typeface="Calibri" panose="020F0502020204030204" pitchFamily="34" charset="0"/>
                <a:ea typeface="Calibri" panose="020F0502020204030204" pitchFamily="34" charset="0"/>
                <a:cs typeface="Calibri" panose="020F0502020204030204" pitchFamily="34" charset="0"/>
              </a:rPr>
              <a:t>Employs &gt;150million people worldwide, 1.4million in the UK </a:t>
            </a:r>
          </a:p>
          <a:p>
            <a:endParaRPr lang="en-GB" dirty="0"/>
          </a:p>
        </p:txBody>
      </p:sp>
      <p:sp>
        <p:nvSpPr>
          <p:cNvPr id="5" name="TextBox 4">
            <a:extLst>
              <a:ext uri="{FF2B5EF4-FFF2-40B4-BE49-F238E27FC236}">
                <a16:creationId xmlns:a16="http://schemas.microsoft.com/office/drawing/2014/main" id="{31413644-EA60-E3D0-3564-6A0A48E4A74A}"/>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4"/>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
        <p:nvSpPr>
          <p:cNvPr id="24" name="Title 1">
            <a:extLst>
              <a:ext uri="{FF2B5EF4-FFF2-40B4-BE49-F238E27FC236}">
                <a16:creationId xmlns:a16="http://schemas.microsoft.com/office/drawing/2014/main" id="{540D6D52-061D-0C40-DB01-BB5586A30CA3}"/>
              </a:ext>
            </a:extLst>
          </p:cNvPr>
          <p:cNvSpPr txBox="1">
            <a:spLocks/>
          </p:cNvSpPr>
          <p:nvPr/>
        </p:nvSpPr>
        <p:spPr>
          <a:xfrm>
            <a:off x="630938" y="4166879"/>
            <a:ext cx="10687811" cy="15972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rgbClr val="9BC437"/>
                </a:solidFill>
                <a:latin typeface="Calibri" panose="020F0502020204030204" pitchFamily="34" charset="0"/>
                <a:ea typeface="Calibri" panose="020F0502020204030204" pitchFamily="34" charset="0"/>
                <a:cs typeface="Calibri" panose="020F0502020204030204" pitchFamily="34" charset="0"/>
              </a:rPr>
              <a:t>If we act, together, the world changes </a:t>
            </a:r>
          </a:p>
        </p:txBody>
      </p:sp>
    </p:spTree>
    <p:extLst>
      <p:ext uri="{BB962C8B-B14F-4D97-AF65-F5344CB8AC3E}">
        <p14:creationId xmlns:p14="http://schemas.microsoft.com/office/powerpoint/2010/main" val="12665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B8A39-A9CA-7436-9767-DC2C326594A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7D227F8-6661-FE27-E551-30A30D2DF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92E936D-BB5E-390D-8197-B4D3BFCF8BD5}"/>
              </a:ext>
            </a:extLst>
          </p:cNvPr>
          <p:cNvPicPr>
            <a:picLocks noChangeAspect="1"/>
          </p:cNvPicPr>
          <p:nvPr/>
        </p:nvPicPr>
        <p:blipFill>
          <a:blip r:embed="rId4"/>
          <a:srcRect b="4246"/>
          <a:stretch>
            <a:fillRect/>
          </a:stretch>
        </p:blipFill>
        <p:spPr>
          <a:xfrm>
            <a:off x="952499" y="986265"/>
            <a:ext cx="10163245" cy="5125816"/>
          </a:xfrm>
          <a:prstGeom prst="rect">
            <a:avLst/>
          </a:prstGeom>
        </p:spPr>
      </p:pic>
      <p:sp>
        <p:nvSpPr>
          <p:cNvPr id="2" name="Title 1">
            <a:extLst>
              <a:ext uri="{FF2B5EF4-FFF2-40B4-BE49-F238E27FC236}">
                <a16:creationId xmlns:a16="http://schemas.microsoft.com/office/drawing/2014/main" id="{29566ABB-7D25-6A8C-D4F3-C9B54CD37F05}"/>
              </a:ext>
            </a:extLst>
          </p:cNvPr>
          <p:cNvSpPr>
            <a:spLocks noGrp="1"/>
          </p:cNvSpPr>
          <p:nvPr>
            <p:ph type="title"/>
          </p:nvPr>
        </p:nvSpPr>
        <p:spPr>
          <a:xfrm>
            <a:off x="282965" y="54739"/>
            <a:ext cx="10515600" cy="851027"/>
          </a:xfrm>
        </p:spPr>
        <p:txBody>
          <a:bodyPr/>
          <a:lstStyle/>
          <a:p>
            <a:r>
              <a:rPr lang="en-US">
                <a:solidFill>
                  <a:srgbClr val="003D6E"/>
                </a:solidFill>
                <a:latin typeface="Calibri" panose="020F0502020204030204" pitchFamily="34" charset="0"/>
                <a:ea typeface="Calibri" panose="020F0502020204030204" pitchFamily="34" charset="0"/>
                <a:cs typeface="Calibri" panose="020F0502020204030204" pitchFamily="34" charset="0"/>
              </a:rPr>
              <a:t>Inhalers: incredible progress</a:t>
            </a:r>
            <a:endParaRPr lang="en-GB">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69FB339-3C5A-99BA-D514-976FC3DAD586}"/>
              </a:ext>
            </a:extLst>
          </p:cNvPr>
          <p:cNvSpPr txBox="1"/>
          <p:nvPr/>
        </p:nvSpPr>
        <p:spPr>
          <a:xfrm>
            <a:off x="5734280" y="6269597"/>
            <a:ext cx="545766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Image credit: OpenPrescribing.net </a:t>
            </a:r>
            <a:r>
              <a:rPr kumimoji="0" lang="en-GB" sz="11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5"/>
              </a:rPr>
              <a:t>Prescribing on Environmental impact of inhalers - average carbon footprint per salbutamol inhaler for | </a:t>
            </a:r>
            <a:r>
              <a:rPr kumimoji="0" lang="en-GB" sz="1100" b="0" i="1"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5"/>
              </a:rPr>
              <a:t>OpenPrescribing</a:t>
            </a:r>
            <a:endParaRPr kumimoji="0" lang="en-GB" sz="11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1D37A475-78E4-0488-DD68-B1E023174B73}"/>
              </a:ext>
            </a:extLst>
          </p:cNvPr>
          <p:cNvPicPr>
            <a:picLocks noChangeAspect="1"/>
          </p:cNvPicPr>
          <p:nvPr/>
        </p:nvPicPr>
        <p:blipFill>
          <a:blip r:embed="rId6"/>
          <a:stretch>
            <a:fillRect/>
          </a:stretch>
        </p:blipFill>
        <p:spPr>
          <a:xfrm>
            <a:off x="9469681" y="480253"/>
            <a:ext cx="1646063" cy="506012"/>
          </a:xfrm>
          <a:prstGeom prst="rect">
            <a:avLst/>
          </a:prstGeom>
        </p:spPr>
      </p:pic>
      <p:sp>
        <p:nvSpPr>
          <p:cNvPr id="6" name="TextBox 5">
            <a:extLst>
              <a:ext uri="{FF2B5EF4-FFF2-40B4-BE49-F238E27FC236}">
                <a16:creationId xmlns:a16="http://schemas.microsoft.com/office/drawing/2014/main" id="{F71C2F82-D1E3-5D44-B68A-F72EB8C48A37}"/>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7"/>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469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CCD36-73BD-9A31-51C7-27471BC2FBC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EF89799-AA7D-C42A-3AFF-567B01EEB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235D4E-3E83-494B-877C-555998E6CD8D}"/>
              </a:ext>
            </a:extLst>
          </p:cNvPr>
          <p:cNvSpPr>
            <a:spLocks noGrp="1"/>
          </p:cNvSpPr>
          <p:nvPr>
            <p:ph type="title"/>
          </p:nvPr>
        </p:nvSpPr>
        <p:spPr>
          <a:xfrm>
            <a:off x="187354" y="-17363"/>
            <a:ext cx="10515600" cy="1001978"/>
          </a:xfrm>
        </p:spPr>
        <p:txBody>
          <a:bodyPr/>
          <a:lstStyle/>
          <a:p>
            <a:r>
              <a:rPr lang="en-US">
                <a:solidFill>
                  <a:srgbClr val="003D6E"/>
                </a:solidFill>
                <a:latin typeface="Calibri" panose="020F0502020204030204" pitchFamily="34" charset="0"/>
                <a:ea typeface="Calibri" panose="020F0502020204030204" pitchFamily="34" charset="0"/>
                <a:cs typeface="Calibri" panose="020F0502020204030204" pitchFamily="34" charset="0"/>
              </a:rPr>
              <a:t>Asthma: sustainable clinical practice</a:t>
            </a:r>
            <a:endParaRPr lang="en-GB">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7E82D6E8-1991-EA4B-615B-ED160CD63114}"/>
              </a:ext>
            </a:extLst>
          </p:cNvPr>
          <p:cNvPicPr>
            <a:picLocks noChangeAspect="1"/>
          </p:cNvPicPr>
          <p:nvPr/>
        </p:nvPicPr>
        <p:blipFill>
          <a:blip r:embed="rId4">
            <a:extLst>
              <a:ext uri="{28A0092B-C50C-407E-A947-70E740481C1C}">
                <a14:useLocalDpi xmlns:a14="http://schemas.microsoft.com/office/drawing/2010/main" val="0"/>
              </a:ext>
            </a:extLst>
          </a:blip>
          <a:srcRect l="27188" r="30625" b="11944"/>
          <a:stretch>
            <a:fillRect/>
          </a:stretch>
        </p:blipFill>
        <p:spPr>
          <a:xfrm>
            <a:off x="4768892" y="2423738"/>
            <a:ext cx="2171868" cy="2549935"/>
          </a:xfrm>
          <a:prstGeom prst="rect">
            <a:avLst/>
          </a:prstGeom>
        </p:spPr>
      </p:pic>
      <p:sp>
        <p:nvSpPr>
          <p:cNvPr id="12" name="TextBox 11">
            <a:extLst>
              <a:ext uri="{FF2B5EF4-FFF2-40B4-BE49-F238E27FC236}">
                <a16:creationId xmlns:a16="http://schemas.microsoft.com/office/drawing/2014/main" id="{98D951D3-D4F7-E83C-5FA9-06AC85024FE7}"/>
              </a:ext>
            </a:extLst>
          </p:cNvPr>
          <p:cNvSpPr txBox="1"/>
          <p:nvPr/>
        </p:nvSpPr>
        <p:spPr>
          <a:xfrm>
            <a:off x="448354" y="840243"/>
            <a:ext cx="6000072" cy="2369880"/>
          </a:xfrm>
          <a:prstGeom prst="rect">
            <a:avLst/>
          </a:prstGeom>
          <a:noFill/>
        </p:spPr>
        <p:txBody>
          <a:bodyPr wrap="square">
            <a:spAutoFit/>
          </a:bodyPr>
          <a:lstStyle/>
          <a:p>
            <a:r>
              <a:rPr lang="en-GB" sz="2000" b="1" dirty="0">
                <a:solidFill>
                  <a:srgbClr val="5DA1AA"/>
                </a:solidFill>
                <a:latin typeface="Calibri" panose="020F0502020204030204" pitchFamily="34" charset="0"/>
                <a:ea typeface="Calibri" panose="020F0502020204030204" pitchFamily="34" charset="0"/>
                <a:cs typeface="Calibri" panose="020F0502020204030204" pitchFamily="34" charset="0"/>
              </a:rPr>
              <a:t>1. PREVENTION</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Calibri" panose="020F0502020204030204" pitchFamily="34" charset="0"/>
              </a:rPr>
              <a:t>Lifestyle medicine approach in routine care to address diet quality to reduce comorbidities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Calibri" panose="020F0502020204030204" pitchFamily="34" charset="0"/>
              </a:rPr>
              <a:t>Increase referrals for treatment of tobacco dependence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Calibri" panose="020F0502020204030204" pitchFamily="34" charset="0"/>
              </a:rPr>
              <a:t>Optimisation of therapy for all (tailored support)</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Calibri" panose="020F0502020204030204" pitchFamily="34" charset="0"/>
              </a:rPr>
              <a:t>Access to specialist psychology, ENT, SLT, nutrition professionals</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Calibri" panose="020F0502020204030204" pitchFamily="34" charset="0"/>
              </a:rPr>
              <a:t>Actively address comorbidities </a:t>
            </a:r>
            <a:r>
              <a:rPr lang="en-GB" sz="1600" dirty="0" err="1">
                <a:latin typeface="Calibri" panose="020F0502020204030204" pitchFamily="34" charset="0"/>
                <a:ea typeface="Calibri" panose="020F0502020204030204" pitchFamily="34" charset="0"/>
                <a:cs typeface="Calibri" panose="020F0502020204030204" pitchFamily="34" charset="0"/>
              </a:rPr>
              <a:t>eg</a:t>
            </a:r>
            <a:r>
              <a:rPr lang="en-GB" sz="1600" dirty="0">
                <a:latin typeface="Calibri" panose="020F0502020204030204" pitchFamily="34" charset="0"/>
                <a:ea typeface="Calibri" panose="020F0502020204030204" pitchFamily="34" charset="0"/>
                <a:cs typeface="Calibri" panose="020F0502020204030204" pitchFamily="34" charset="0"/>
              </a:rPr>
              <a:t> allergy, reflux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Calibri" panose="020F0502020204030204" pitchFamily="34" charset="0"/>
              </a:rPr>
              <a:t>Promote vaccination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Calibri" panose="020F0502020204030204" pitchFamily="34" charset="0"/>
              </a:rPr>
              <a:t>Optimise bone health</a:t>
            </a:r>
          </a:p>
        </p:txBody>
      </p:sp>
      <p:sp>
        <p:nvSpPr>
          <p:cNvPr id="14" name="TextBox 13">
            <a:extLst>
              <a:ext uri="{FF2B5EF4-FFF2-40B4-BE49-F238E27FC236}">
                <a16:creationId xmlns:a16="http://schemas.microsoft.com/office/drawing/2014/main" id="{E1922A14-7F64-1C40-3828-AC8E8BDEF859}"/>
              </a:ext>
            </a:extLst>
          </p:cNvPr>
          <p:cNvSpPr txBox="1"/>
          <p:nvPr/>
        </p:nvSpPr>
        <p:spPr>
          <a:xfrm>
            <a:off x="320422" y="3431010"/>
            <a:ext cx="6748271" cy="2369880"/>
          </a:xfrm>
          <a:prstGeom prst="rect">
            <a:avLst/>
          </a:prstGeom>
          <a:noFill/>
        </p:spPr>
        <p:txBody>
          <a:bodyPr wrap="square">
            <a:spAutoFit/>
          </a:bodyPr>
          <a:lstStyle/>
          <a:p>
            <a:r>
              <a:rPr lang="en-US" sz="2000" b="1">
                <a:solidFill>
                  <a:srgbClr val="667B7D"/>
                </a:solidFill>
              </a:rPr>
              <a:t>3. </a:t>
            </a:r>
            <a:r>
              <a:rPr lang="en-US" sz="2000" b="1">
                <a:solidFill>
                  <a:srgbClr val="667B7D"/>
                </a:solidFill>
                <a:latin typeface="Calibri" panose="020F0502020204030204" pitchFamily="34" charset="0"/>
                <a:ea typeface="Calibri" panose="020F0502020204030204" pitchFamily="34" charset="0"/>
                <a:cs typeface="Calibri" panose="020F0502020204030204" pitchFamily="34" charset="0"/>
              </a:rPr>
              <a:t>LEAN SERVICE DELIVERY</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Reduce number of visits for patients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Reduce routine reviews – stratified follow up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Increase telephone/virtual appointments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Co-ordinate reviews/investigations</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Reduce non-attendance</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Routinely email patients details of their appointments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Improve pathways for patients to cancel/re-schedule appointments </a:t>
            </a:r>
          </a:p>
          <a:p>
            <a:pPr marL="742950" lvl="1"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Use of Patient Initiated Follow Up</a:t>
            </a:r>
          </a:p>
        </p:txBody>
      </p:sp>
      <p:sp>
        <p:nvSpPr>
          <p:cNvPr id="16" name="TextBox 15">
            <a:extLst>
              <a:ext uri="{FF2B5EF4-FFF2-40B4-BE49-F238E27FC236}">
                <a16:creationId xmlns:a16="http://schemas.microsoft.com/office/drawing/2014/main" id="{44A2C53D-8777-5435-2F6C-CEDC4DD79B04}"/>
              </a:ext>
            </a:extLst>
          </p:cNvPr>
          <p:cNvSpPr txBox="1"/>
          <p:nvPr/>
        </p:nvSpPr>
        <p:spPr>
          <a:xfrm>
            <a:off x="7196626" y="1095058"/>
            <a:ext cx="4739508" cy="1631216"/>
          </a:xfrm>
          <a:prstGeom prst="rect">
            <a:avLst/>
          </a:prstGeom>
          <a:noFill/>
        </p:spPr>
        <p:txBody>
          <a:bodyPr wrap="square">
            <a:spAutoFit/>
          </a:bodyPr>
          <a:lstStyle/>
          <a:p>
            <a:r>
              <a:rPr lang="en-GB" sz="2000" b="1">
                <a:solidFill>
                  <a:srgbClr val="80B048"/>
                </a:solidFill>
                <a:latin typeface="Calibri" panose="020F0502020204030204" pitchFamily="34" charset="0"/>
                <a:ea typeface="Calibri" panose="020F0502020204030204" pitchFamily="34" charset="0"/>
                <a:cs typeface="Calibri" panose="020F0502020204030204" pitchFamily="34" charset="0"/>
              </a:rPr>
              <a:t>2. PATIENT SELF-CARE</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Online resources for exacerbation management</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Use of Patient Initiated Follow Up pathways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Personalised action plan </a:t>
            </a:r>
          </a:p>
          <a:p>
            <a:pPr marL="285750" indent="-285750">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Access to helpline and hot clinics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Patient support groups (</a:t>
            </a:r>
            <a:r>
              <a:rPr lang="en-GB" sz="1600" err="1">
                <a:latin typeface="Calibri" panose="020F0502020204030204" pitchFamily="34" charset="0"/>
                <a:ea typeface="Calibri" panose="020F0502020204030204" pitchFamily="34" charset="0"/>
                <a:cs typeface="Calibri" panose="020F0502020204030204" pitchFamily="34" charset="0"/>
              </a:rPr>
              <a:t>incl</a:t>
            </a:r>
            <a:r>
              <a:rPr lang="en-GB" sz="1600">
                <a:latin typeface="Calibri" panose="020F0502020204030204" pitchFamily="34" charset="0"/>
                <a:ea typeface="Calibri" panose="020F0502020204030204" pitchFamily="34" charset="0"/>
                <a:cs typeface="Calibri" panose="020F0502020204030204" pitchFamily="34" charset="0"/>
              </a:rPr>
              <a:t> peer support)</a:t>
            </a:r>
          </a:p>
        </p:txBody>
      </p:sp>
      <p:sp>
        <p:nvSpPr>
          <p:cNvPr id="18" name="TextBox 17">
            <a:extLst>
              <a:ext uri="{FF2B5EF4-FFF2-40B4-BE49-F238E27FC236}">
                <a16:creationId xmlns:a16="http://schemas.microsoft.com/office/drawing/2014/main" id="{A25BF23D-7A69-530B-C1C5-64934CE0994B}"/>
              </a:ext>
            </a:extLst>
          </p:cNvPr>
          <p:cNvSpPr txBox="1"/>
          <p:nvPr/>
        </p:nvSpPr>
        <p:spPr>
          <a:xfrm>
            <a:off x="7196626" y="3001355"/>
            <a:ext cx="4547020" cy="3600986"/>
          </a:xfrm>
          <a:prstGeom prst="rect">
            <a:avLst/>
          </a:prstGeom>
          <a:noFill/>
        </p:spPr>
        <p:txBody>
          <a:bodyPr wrap="square">
            <a:spAutoFit/>
          </a:bodyPr>
          <a:lstStyle/>
          <a:p>
            <a:r>
              <a:rPr lang="en-GB" sz="2000" b="1">
                <a:solidFill>
                  <a:srgbClr val="5DA1AA"/>
                </a:solidFill>
                <a:latin typeface="Calibri" panose="020F0502020204030204" pitchFamily="34" charset="0"/>
                <a:ea typeface="Calibri" panose="020F0502020204030204" pitchFamily="34" charset="0"/>
                <a:cs typeface="Calibri" panose="020F0502020204030204" pitchFamily="34" charset="0"/>
              </a:rPr>
              <a:t>4. LOW CARBON ALTERNATIVES</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Reduce single use plastics/consumables </a:t>
            </a:r>
            <a:r>
              <a:rPr lang="en-GB" sz="1600" err="1">
                <a:latin typeface="Calibri" panose="020F0502020204030204" pitchFamily="34" charset="0"/>
                <a:ea typeface="Calibri" panose="020F0502020204030204" pitchFamily="34" charset="0"/>
                <a:cs typeface="Calibri" panose="020F0502020204030204" pitchFamily="34" charset="0"/>
              </a:rPr>
              <a:t>eg</a:t>
            </a:r>
            <a:r>
              <a:rPr lang="en-GB" sz="1600">
                <a:latin typeface="Calibri" panose="020F0502020204030204" pitchFamily="34" charset="0"/>
                <a:ea typeface="Calibri" panose="020F0502020204030204" pitchFamily="34" charset="0"/>
                <a:cs typeface="Calibri" panose="020F0502020204030204" pitchFamily="34" charset="0"/>
              </a:rPr>
              <a:t> in inhaler training devices</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Reuse of salbutamol inhaler in lung function reversibility testing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Early supported discharge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Use investigations &amp; devices with lowest carbon footprint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Low carbon inhalers (DPI, new generation propellants)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SABA free pathways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Inhaler recycling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Proactive not reactive care </a:t>
            </a:r>
          </a:p>
          <a:p>
            <a:pPr marL="285750" indent="-28575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Appropriate use of biologics </a:t>
            </a:r>
          </a:p>
        </p:txBody>
      </p:sp>
      <p:sp>
        <p:nvSpPr>
          <p:cNvPr id="3" name="TextBox 2">
            <a:extLst>
              <a:ext uri="{FF2B5EF4-FFF2-40B4-BE49-F238E27FC236}">
                <a16:creationId xmlns:a16="http://schemas.microsoft.com/office/drawing/2014/main" id="{2D7CBEC3-5317-692D-3F9A-5FCC47274AA4}"/>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5"/>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973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88534-8D51-8425-5091-3FB825C77E8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49480A8-340B-A64C-5609-956EDE47D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D410EBA5-9849-EEB9-6C02-822DA2F0857F}"/>
              </a:ext>
            </a:extLst>
          </p:cNvPr>
          <p:cNvSpPr txBox="1">
            <a:spLocks/>
          </p:cNvSpPr>
          <p:nvPr/>
        </p:nvSpPr>
        <p:spPr>
          <a:xfrm>
            <a:off x="216408" y="30361"/>
            <a:ext cx="10515600" cy="1084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003D6E"/>
                </a:solidFill>
                <a:latin typeface="Calibri" panose="020F0502020204030204" pitchFamily="34" charset="0"/>
                <a:ea typeface="Calibri" panose="020F0502020204030204" pitchFamily="34" charset="0"/>
                <a:cs typeface="Calibri" panose="020F0502020204030204" pitchFamily="34" charset="0"/>
              </a:rPr>
              <a:t>COPD: sustainable interventions to reduce harm</a:t>
            </a:r>
            <a:endParaRPr lang="en-GB" sz="4000">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1C0EA69-3FA7-8A94-6CE3-0CA3D7ED4417}"/>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4"/>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31E38ED-82DE-2265-6B59-18D9CCD82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8357" y="2510637"/>
            <a:ext cx="1831627" cy="1831627"/>
          </a:xfrm>
          <a:prstGeom prst="rect">
            <a:avLst/>
          </a:prstGeom>
        </p:spPr>
      </p:pic>
      <p:sp>
        <p:nvSpPr>
          <p:cNvPr id="9" name="TextBox 8">
            <a:extLst>
              <a:ext uri="{FF2B5EF4-FFF2-40B4-BE49-F238E27FC236}">
                <a16:creationId xmlns:a16="http://schemas.microsoft.com/office/drawing/2014/main" id="{221F2965-8740-BDAD-D603-EA1CB5813921}"/>
              </a:ext>
            </a:extLst>
          </p:cNvPr>
          <p:cNvSpPr txBox="1"/>
          <p:nvPr/>
        </p:nvSpPr>
        <p:spPr>
          <a:xfrm>
            <a:off x="6795074" y="2354550"/>
            <a:ext cx="2532888" cy="2123658"/>
          </a:xfrm>
          <a:prstGeom prst="rect">
            <a:avLst/>
          </a:prstGeom>
          <a:noFill/>
        </p:spPr>
        <p:txBody>
          <a:bodyPr wrap="square">
            <a:spAutoFit/>
          </a:bodyPr>
          <a:lstStyle/>
          <a:p>
            <a:r>
              <a:rPr lang="en-GB" sz="2000" b="1" dirty="0">
                <a:solidFill>
                  <a:srgbClr val="FF0000"/>
                </a:solidFill>
                <a:latin typeface="Calibri" panose="020F0502020204030204" pitchFamily="34" charset="0"/>
                <a:ea typeface="Calibri" panose="020F0502020204030204" pitchFamily="34" charset="0"/>
                <a:cs typeface="Calibri" panose="020F0502020204030204" pitchFamily="34" charset="0"/>
              </a:rPr>
              <a:t>RESULT</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Exacerbations</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Admissions</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Daily disability</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HFCs from inhalers</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Lack of phytonutrients</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Comorbid cardiometabolic disease</a:t>
            </a:r>
          </a:p>
        </p:txBody>
      </p:sp>
      <p:sp>
        <p:nvSpPr>
          <p:cNvPr id="17" name="TextBox 16">
            <a:extLst>
              <a:ext uri="{FF2B5EF4-FFF2-40B4-BE49-F238E27FC236}">
                <a16:creationId xmlns:a16="http://schemas.microsoft.com/office/drawing/2014/main" id="{F2CCBCD1-861C-5CCD-F572-4CC59585C825}"/>
              </a:ext>
            </a:extLst>
          </p:cNvPr>
          <p:cNvSpPr txBox="1"/>
          <p:nvPr/>
        </p:nvSpPr>
        <p:spPr>
          <a:xfrm>
            <a:off x="2484943" y="1175774"/>
            <a:ext cx="3135533" cy="2923877"/>
          </a:xfrm>
          <a:prstGeom prst="rect">
            <a:avLst/>
          </a:prstGeom>
          <a:noFill/>
        </p:spPr>
        <p:txBody>
          <a:bodyPr wrap="square">
            <a:spAutoFit/>
          </a:bodyPr>
          <a:lstStyle/>
          <a:p>
            <a:r>
              <a:rPr lang="en-GB" sz="2000" b="1" dirty="0">
                <a:solidFill>
                  <a:srgbClr val="FF0000"/>
                </a:solidFill>
                <a:latin typeface="Calibri" panose="020F0502020204030204" pitchFamily="34" charset="0"/>
                <a:ea typeface="Calibri" panose="020F0502020204030204" pitchFamily="34" charset="0"/>
                <a:cs typeface="Calibri" panose="020F0502020204030204" pitchFamily="34" charset="0"/>
              </a:rPr>
              <a:t>SOCIAL AND COMMERCIAL DETERMINANTS OF HEALTH</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Prematurity</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Malnutrition</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Tobacco dependence</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Occupational exposures</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Physical inactivity </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Air pollution </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Lack of green space</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Energy poverty</a:t>
            </a:r>
          </a:p>
          <a:p>
            <a:pPr marL="285750" indent="-285750">
              <a:buFont typeface="Arial" panose="020B0604020202020204" pitchFamily="34" charset="0"/>
              <a:buChar char="•"/>
            </a:pPr>
            <a:r>
              <a:rPr lang="en-GB" sz="1600" dirty="0">
                <a:solidFill>
                  <a:srgbClr val="FF0000"/>
                </a:solidFill>
                <a:latin typeface="Calibri" panose="020F0502020204030204" pitchFamily="34" charset="0"/>
                <a:ea typeface="Calibri" panose="020F0502020204030204" pitchFamily="34" charset="0"/>
                <a:cs typeface="Calibri" panose="020F0502020204030204" pitchFamily="34" charset="0"/>
              </a:rPr>
              <a:t>Poor quality housing </a:t>
            </a:r>
            <a:endParaRPr lang="en-GB"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EDFEF614-0D48-159E-681A-238EDA631034}"/>
              </a:ext>
            </a:extLst>
          </p:cNvPr>
          <p:cNvSpPr txBox="1"/>
          <p:nvPr/>
        </p:nvSpPr>
        <p:spPr>
          <a:xfrm>
            <a:off x="2468402" y="4501171"/>
            <a:ext cx="4357540" cy="1631216"/>
          </a:xfrm>
          <a:prstGeom prst="rect">
            <a:avLst/>
          </a:prstGeom>
          <a:noFill/>
        </p:spPr>
        <p:txBody>
          <a:bodyPr wrap="square">
            <a:spAutoFit/>
          </a:bodyPr>
          <a:lstStyle/>
          <a:p>
            <a:r>
              <a:rPr lang="en-GB" sz="2000" b="1">
                <a:solidFill>
                  <a:srgbClr val="FF0000"/>
                </a:solidFill>
                <a:latin typeface="Calibri" panose="020F0502020204030204" pitchFamily="34" charset="0"/>
                <a:ea typeface="Calibri" panose="020F0502020204030204" pitchFamily="34" charset="0"/>
                <a:cs typeface="Calibri" panose="020F0502020204030204" pitchFamily="34" charset="0"/>
              </a:rPr>
              <a:t>IMPACTS OF CLIMATE CHANGE</a:t>
            </a:r>
          </a:p>
          <a:p>
            <a:pPr marL="285750" indent="-285750">
              <a:buFont typeface="Arial" panose="020B0604020202020204" pitchFamily="34" charset="0"/>
              <a:buChar char="•"/>
            </a:pPr>
            <a:r>
              <a:rPr lang="en-US" sz="1600">
                <a:solidFill>
                  <a:srgbClr val="FF0000"/>
                </a:solidFill>
                <a:latin typeface="Calibri" panose="020F0502020204030204" pitchFamily="34" charset="0"/>
                <a:ea typeface="Calibri" panose="020F0502020204030204" pitchFamily="34" charset="0"/>
                <a:cs typeface="Calibri" panose="020F0502020204030204" pitchFamily="34" charset="0"/>
              </a:rPr>
              <a:t>Increased COPD morbidity/mortality due to heatwaves &amp; pollution</a:t>
            </a:r>
          </a:p>
          <a:p>
            <a:pPr marL="285750" indent="-285750">
              <a:buFont typeface="Arial" panose="020B0604020202020204" pitchFamily="34" charset="0"/>
              <a:buChar char="•"/>
            </a:pPr>
            <a:r>
              <a:rPr lang="en-US" sz="1600">
                <a:solidFill>
                  <a:srgbClr val="FF0000"/>
                </a:solidFill>
                <a:latin typeface="Calibri" panose="020F0502020204030204" pitchFamily="34" charset="0"/>
                <a:ea typeface="Calibri" panose="020F0502020204030204" pitchFamily="34" charset="0"/>
                <a:cs typeface="Calibri" panose="020F0502020204030204" pitchFamily="34" charset="0"/>
              </a:rPr>
              <a:t>Change in vector ecology – resp viral pandemics</a:t>
            </a:r>
          </a:p>
          <a:p>
            <a:pPr marL="285750" indent="-285750">
              <a:buFont typeface="Arial" panose="020B0604020202020204" pitchFamily="34" charset="0"/>
              <a:buChar char="•"/>
            </a:pPr>
            <a:r>
              <a:rPr lang="en-US" sz="1600">
                <a:solidFill>
                  <a:srgbClr val="FF0000"/>
                </a:solidFill>
                <a:latin typeface="Calibri" panose="020F0502020204030204" pitchFamily="34" charset="0"/>
                <a:ea typeface="Calibri" panose="020F0502020204030204" pitchFamily="34" charset="0"/>
                <a:cs typeface="Calibri" panose="020F0502020204030204" pitchFamily="34" charset="0"/>
              </a:rPr>
              <a:t>Disruption to drug supply lines </a:t>
            </a:r>
          </a:p>
        </p:txBody>
      </p:sp>
      <p:sp>
        <p:nvSpPr>
          <p:cNvPr id="31" name="TextBox 30">
            <a:extLst>
              <a:ext uri="{FF2B5EF4-FFF2-40B4-BE49-F238E27FC236}">
                <a16:creationId xmlns:a16="http://schemas.microsoft.com/office/drawing/2014/main" id="{D5872238-575A-EDEE-6E9B-18B5238ACA03}"/>
              </a:ext>
            </a:extLst>
          </p:cNvPr>
          <p:cNvSpPr txBox="1"/>
          <p:nvPr/>
        </p:nvSpPr>
        <p:spPr>
          <a:xfrm>
            <a:off x="9239356" y="1801122"/>
            <a:ext cx="2647115" cy="3600986"/>
          </a:xfrm>
          <a:prstGeom prst="rect">
            <a:avLst/>
          </a:prstGeom>
          <a:noFill/>
        </p:spPr>
        <p:txBody>
          <a:bodyPr wrap="square">
            <a:spAutoFit/>
          </a:bodyPr>
          <a:lstStyle/>
          <a:p>
            <a:r>
              <a:rPr lang="en-GB" sz="2000" b="1" dirty="0">
                <a:solidFill>
                  <a:schemeClr val="accent6"/>
                </a:solidFill>
                <a:latin typeface="Calibri" panose="020F0502020204030204" pitchFamily="34" charset="0"/>
                <a:ea typeface="Calibri" panose="020F0502020204030204" pitchFamily="34" charset="0"/>
                <a:cs typeface="Calibri" panose="020F0502020204030204" pitchFamily="34" charset="0"/>
              </a:rPr>
              <a:t>INTERVENTIONS</a:t>
            </a:r>
          </a:p>
          <a:p>
            <a:pPr marL="285750" indent="-285750">
              <a:buFont typeface="Arial" panose="020B0604020202020204" pitchFamily="34" charset="0"/>
              <a:buChar char="•"/>
            </a:pPr>
            <a:r>
              <a:rPr lang="en-GB" sz="1600" dirty="0">
                <a:solidFill>
                  <a:schemeClr val="accent6"/>
                </a:solidFill>
                <a:latin typeface="Calibri" panose="020F0502020204030204" pitchFamily="34" charset="0"/>
                <a:ea typeface="Calibri" panose="020F0502020204030204" pitchFamily="34" charset="0"/>
                <a:cs typeface="Calibri" panose="020F0502020204030204" pitchFamily="34" charset="0"/>
              </a:rPr>
              <a:t>Low carbon inhalers: DPI &amp; new generation propellants </a:t>
            </a:r>
          </a:p>
          <a:p>
            <a:pPr marL="285750" indent="-285750">
              <a:buFont typeface="Arial" panose="020B0604020202020204" pitchFamily="34" charset="0"/>
              <a:buChar char="•"/>
            </a:pPr>
            <a:r>
              <a:rPr lang="en-US" sz="1600" dirty="0">
                <a:solidFill>
                  <a:schemeClr val="accent6"/>
                </a:solidFill>
                <a:latin typeface="Calibri" panose="020F0502020204030204" pitchFamily="34" charset="0"/>
                <a:ea typeface="Calibri" panose="020F0502020204030204" pitchFamily="34" charset="0"/>
                <a:cs typeface="Calibri" panose="020F0502020204030204" pitchFamily="34" charset="0"/>
              </a:rPr>
              <a:t>Non-pharmacological interventions </a:t>
            </a:r>
            <a:r>
              <a:rPr lang="en-US" sz="1600" dirty="0" err="1">
                <a:solidFill>
                  <a:schemeClr val="accent6"/>
                </a:solidFill>
                <a:latin typeface="Calibri" panose="020F0502020204030204" pitchFamily="34" charset="0"/>
                <a:ea typeface="Calibri" panose="020F0502020204030204" pitchFamily="34" charset="0"/>
                <a:cs typeface="Calibri" panose="020F0502020204030204" pitchFamily="34" charset="0"/>
              </a:rPr>
              <a:t>eg</a:t>
            </a:r>
            <a:r>
              <a:rPr lang="en-US" sz="1600" dirty="0">
                <a:solidFill>
                  <a:schemeClr val="accent6"/>
                </a:solidFill>
                <a:latin typeface="Calibri" panose="020F0502020204030204" pitchFamily="34" charset="0"/>
                <a:ea typeface="Calibri" panose="020F0502020204030204" pitchFamily="34" charset="0"/>
                <a:cs typeface="Calibri" panose="020F0502020204030204" pitchFamily="34" charset="0"/>
              </a:rPr>
              <a:t> nature therapy, singing for breathing</a:t>
            </a:r>
          </a:p>
          <a:p>
            <a:pPr marL="285750" indent="-285750">
              <a:buFont typeface="Arial" panose="020B0604020202020204" pitchFamily="34" charset="0"/>
              <a:buChar char="•"/>
            </a:pPr>
            <a:r>
              <a:rPr lang="en-US" sz="1600" dirty="0">
                <a:solidFill>
                  <a:schemeClr val="accent6"/>
                </a:solidFill>
                <a:latin typeface="Calibri" panose="020F0502020204030204" pitchFamily="34" charset="0"/>
                <a:ea typeface="Calibri" panose="020F0502020204030204" pitchFamily="34" charset="0"/>
                <a:cs typeface="Calibri" panose="020F0502020204030204" pitchFamily="34" charset="0"/>
              </a:rPr>
              <a:t>Plant rich diets – information, cooking classes, community kitchens</a:t>
            </a:r>
          </a:p>
          <a:p>
            <a:pPr marL="285750" indent="-285750">
              <a:buFont typeface="Arial" panose="020B0604020202020204" pitchFamily="34" charset="0"/>
              <a:buChar char="•"/>
            </a:pPr>
            <a:r>
              <a:rPr lang="en-US" sz="1600" dirty="0">
                <a:solidFill>
                  <a:schemeClr val="accent6"/>
                </a:solidFill>
                <a:latin typeface="Calibri" panose="020F0502020204030204" pitchFamily="34" charset="0"/>
                <a:ea typeface="Calibri" panose="020F0502020204030204" pitchFamily="34" charset="0"/>
                <a:cs typeface="Calibri" panose="020F0502020204030204" pitchFamily="34" charset="0"/>
              </a:rPr>
              <a:t>Reduced fossil fuel dependence </a:t>
            </a:r>
            <a:endParaRPr lang="en-GB" sz="16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6B8B10DD-E51E-E31D-05FF-59C855B32085}"/>
              </a:ext>
            </a:extLst>
          </p:cNvPr>
          <p:cNvSpPr txBox="1"/>
          <p:nvPr/>
        </p:nvSpPr>
        <p:spPr>
          <a:xfrm>
            <a:off x="9038381" y="4786555"/>
            <a:ext cx="2342523" cy="338554"/>
          </a:xfrm>
          <a:prstGeom prst="rect">
            <a:avLst/>
          </a:prstGeom>
          <a:noFill/>
        </p:spPr>
        <p:txBody>
          <a:bodyPr wrap="square">
            <a:spAutoFit/>
          </a:bodyPr>
          <a:lstStyle/>
          <a:p>
            <a:pPr marL="285750" indent="-285750">
              <a:buFont typeface="Arial" panose="020B0604020202020204" pitchFamily="34" charset="0"/>
              <a:buChar char="•"/>
            </a:pPr>
            <a:endParaRPr lang="en-US" sz="160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3B5C4391-FFB8-5516-ACFB-AFFB028164FA}"/>
              </a:ext>
            </a:extLst>
          </p:cNvPr>
          <p:cNvSpPr txBox="1"/>
          <p:nvPr/>
        </p:nvSpPr>
        <p:spPr>
          <a:xfrm>
            <a:off x="7093428" y="5544311"/>
            <a:ext cx="2234534" cy="892552"/>
          </a:xfrm>
          <a:prstGeom prst="rect">
            <a:avLst/>
          </a:prstGeom>
          <a:noFill/>
        </p:spPr>
        <p:txBody>
          <a:bodyPr wrap="square">
            <a:spAutoFit/>
          </a:bodyPr>
          <a:lstStyle/>
          <a:p>
            <a:r>
              <a:rPr lang="en-US" sz="2000" b="1">
                <a:solidFill>
                  <a:schemeClr val="accent6"/>
                </a:solidFill>
                <a:latin typeface="Calibri" panose="020F0502020204030204" pitchFamily="34" charset="0"/>
                <a:ea typeface="Calibri" panose="020F0502020204030204" pitchFamily="34" charset="0"/>
                <a:cs typeface="Calibri" panose="020F0502020204030204" pitchFamily="34" charset="0"/>
              </a:rPr>
              <a:t>MITIGATIONS</a:t>
            </a:r>
          </a:p>
          <a:p>
            <a:pPr marL="285750" indent="-285750">
              <a:buFont typeface="Arial" panose="020B0604020202020204" pitchFamily="34" charset="0"/>
              <a:buChar char="•"/>
            </a:pPr>
            <a:r>
              <a:rPr lang="en-US" sz="1600">
                <a:solidFill>
                  <a:schemeClr val="accent6"/>
                </a:solidFill>
                <a:latin typeface="Calibri" panose="020F0502020204030204" pitchFamily="34" charset="0"/>
                <a:ea typeface="Calibri" panose="020F0502020204030204" pitchFamily="34" charset="0"/>
                <a:cs typeface="Calibri" panose="020F0502020204030204" pitchFamily="34" charset="0"/>
              </a:rPr>
              <a:t>Alternative suppliers</a:t>
            </a:r>
          </a:p>
          <a:p>
            <a:pPr marL="285750" indent="-285750">
              <a:buFont typeface="Arial" panose="020B0604020202020204" pitchFamily="34" charset="0"/>
              <a:buChar char="•"/>
            </a:pPr>
            <a:r>
              <a:rPr lang="en-US" sz="1600">
                <a:solidFill>
                  <a:schemeClr val="accent6"/>
                </a:solidFill>
                <a:latin typeface="Calibri" panose="020F0502020204030204" pitchFamily="34" charset="0"/>
                <a:ea typeface="Calibri" panose="020F0502020204030204" pitchFamily="34" charset="0"/>
                <a:cs typeface="Calibri" panose="020F0502020204030204" pitchFamily="34" charset="0"/>
              </a:rPr>
              <a:t>Emergency planning</a:t>
            </a:r>
          </a:p>
        </p:txBody>
      </p:sp>
      <p:sp>
        <p:nvSpPr>
          <p:cNvPr id="41" name="TextBox 40">
            <a:extLst>
              <a:ext uri="{FF2B5EF4-FFF2-40B4-BE49-F238E27FC236}">
                <a16:creationId xmlns:a16="http://schemas.microsoft.com/office/drawing/2014/main" id="{E04F0C2E-7B20-EB65-05E4-BCBF8BD21867}"/>
              </a:ext>
            </a:extLst>
          </p:cNvPr>
          <p:cNvSpPr txBox="1"/>
          <p:nvPr/>
        </p:nvSpPr>
        <p:spPr>
          <a:xfrm>
            <a:off x="305529" y="2416675"/>
            <a:ext cx="1998727" cy="2123658"/>
          </a:xfrm>
          <a:prstGeom prst="rect">
            <a:avLst/>
          </a:prstGeom>
          <a:noFill/>
        </p:spPr>
        <p:txBody>
          <a:bodyPr wrap="square">
            <a:spAutoFit/>
          </a:bodyPr>
          <a:lstStyle/>
          <a:p>
            <a:r>
              <a:rPr lang="en-GB" sz="2000" b="1" dirty="0">
                <a:solidFill>
                  <a:schemeClr val="accent6"/>
                </a:solidFill>
                <a:latin typeface="Calibri" panose="020F0502020204030204" pitchFamily="34" charset="0"/>
                <a:ea typeface="Calibri" panose="020F0502020204030204" pitchFamily="34" charset="0"/>
                <a:cs typeface="Calibri" panose="020F0502020204030204" pitchFamily="34" charset="0"/>
              </a:rPr>
              <a:t>INTERVENTIONS</a:t>
            </a:r>
          </a:p>
          <a:p>
            <a:pPr marL="285750" indent="-285750">
              <a:buFont typeface="Arial" panose="020B0604020202020204" pitchFamily="34" charset="0"/>
              <a:buChar char="•"/>
            </a:pPr>
            <a:r>
              <a:rPr lang="en-GB" sz="1600" dirty="0">
                <a:solidFill>
                  <a:schemeClr val="accent6"/>
                </a:solidFill>
                <a:latin typeface="Calibri" panose="020F0502020204030204" pitchFamily="34" charset="0"/>
                <a:ea typeface="Calibri" panose="020F0502020204030204" pitchFamily="34" charset="0"/>
                <a:cs typeface="Calibri" panose="020F0502020204030204" pitchFamily="34" charset="0"/>
              </a:rPr>
              <a:t>Support services</a:t>
            </a:r>
          </a:p>
          <a:p>
            <a:pPr marL="285750" indent="-285750">
              <a:buFont typeface="Arial" panose="020B0604020202020204" pitchFamily="34" charset="0"/>
              <a:buChar char="•"/>
            </a:pPr>
            <a:r>
              <a:rPr lang="en-GB" sz="1600" dirty="0">
                <a:solidFill>
                  <a:schemeClr val="accent6"/>
                </a:solidFill>
                <a:latin typeface="Calibri" panose="020F0502020204030204" pitchFamily="34" charset="0"/>
                <a:ea typeface="Calibri" panose="020F0502020204030204" pitchFamily="34" charset="0"/>
                <a:cs typeface="Calibri" panose="020F0502020204030204" pitchFamily="34" charset="0"/>
              </a:rPr>
              <a:t>Active travel infrastructure</a:t>
            </a:r>
          </a:p>
          <a:p>
            <a:pPr marL="285750" indent="-285750">
              <a:buFont typeface="Arial" panose="020B0604020202020204" pitchFamily="34" charset="0"/>
              <a:buChar char="•"/>
            </a:pPr>
            <a:r>
              <a:rPr lang="en-GB" sz="1600" dirty="0">
                <a:solidFill>
                  <a:schemeClr val="accent6"/>
                </a:solidFill>
                <a:latin typeface="Calibri" panose="020F0502020204030204" pitchFamily="34" charset="0"/>
                <a:ea typeface="Calibri" panose="020F0502020204030204" pitchFamily="34" charset="0"/>
                <a:cs typeface="Calibri" panose="020F0502020204030204" pitchFamily="34" charset="0"/>
              </a:rPr>
              <a:t>Clean air zones</a:t>
            </a:r>
          </a:p>
          <a:p>
            <a:pPr marL="285750" indent="-285750">
              <a:buFont typeface="Arial" panose="020B0604020202020204" pitchFamily="34" charset="0"/>
              <a:buChar char="•"/>
            </a:pPr>
            <a:r>
              <a:rPr lang="en-GB" sz="1600" dirty="0">
                <a:solidFill>
                  <a:schemeClr val="accent6"/>
                </a:solidFill>
                <a:latin typeface="Calibri" panose="020F0502020204030204" pitchFamily="34" charset="0"/>
                <a:ea typeface="Calibri" panose="020F0502020204030204" pitchFamily="34" charset="0"/>
                <a:cs typeface="Calibri" panose="020F0502020204030204" pitchFamily="34" charset="0"/>
              </a:rPr>
              <a:t>Renewable energy </a:t>
            </a:r>
          </a:p>
          <a:p>
            <a:pPr marL="285750" indent="-285750">
              <a:buFont typeface="Arial" panose="020B0604020202020204" pitchFamily="34" charset="0"/>
              <a:buChar char="•"/>
            </a:pPr>
            <a:r>
              <a:rPr lang="en-GB" sz="1600" dirty="0">
                <a:solidFill>
                  <a:schemeClr val="accent6"/>
                </a:solidFill>
                <a:latin typeface="Calibri" panose="020F0502020204030204" pitchFamily="34" charset="0"/>
                <a:ea typeface="Calibri" panose="020F0502020204030204" pitchFamily="34" charset="0"/>
                <a:cs typeface="Calibri" panose="020F0502020204030204" pitchFamily="34" charset="0"/>
              </a:rPr>
              <a:t>Retrofitting</a:t>
            </a:r>
          </a:p>
          <a:p>
            <a:pPr marL="285750" indent="-285750">
              <a:buFont typeface="Arial" panose="020B0604020202020204" pitchFamily="34" charset="0"/>
              <a:buChar char="•"/>
            </a:pPr>
            <a:r>
              <a:rPr lang="en-GB" sz="1600" dirty="0">
                <a:solidFill>
                  <a:schemeClr val="accent6"/>
                </a:solidFill>
                <a:latin typeface="Calibri" panose="020F0502020204030204" pitchFamily="34" charset="0"/>
                <a:ea typeface="Calibri" panose="020F0502020204030204" pitchFamily="34" charset="0"/>
                <a:cs typeface="Calibri" panose="020F0502020204030204" pitchFamily="34" charset="0"/>
              </a:rPr>
              <a:t>Quality housing</a:t>
            </a:r>
          </a:p>
        </p:txBody>
      </p:sp>
      <p:sp>
        <p:nvSpPr>
          <p:cNvPr id="54" name="Arrow: Circular 53">
            <a:extLst>
              <a:ext uri="{FF2B5EF4-FFF2-40B4-BE49-F238E27FC236}">
                <a16:creationId xmlns:a16="http://schemas.microsoft.com/office/drawing/2014/main" id="{AD25D75A-C0D1-EF4D-D68E-9FD8EAC2C761}"/>
              </a:ext>
            </a:extLst>
          </p:cNvPr>
          <p:cNvSpPr/>
          <p:nvPr/>
        </p:nvSpPr>
        <p:spPr>
          <a:xfrm>
            <a:off x="5620476" y="1423267"/>
            <a:ext cx="1762897" cy="1404493"/>
          </a:xfrm>
          <a:prstGeom prst="circularArrow">
            <a:avLst>
              <a:gd name="adj1" fmla="val 12500"/>
              <a:gd name="adj2" fmla="val 1142319"/>
              <a:gd name="adj3" fmla="val 20457681"/>
              <a:gd name="adj4" fmla="val 15125005"/>
              <a:gd name="adj5" fmla="val 125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p14="http://schemas.microsoft.com/office/powerpoint/2010/main">
        <mc:Choice Requires="p14">
          <p:contentPart p14:bwMode="auto" r:id="rId6">
            <p14:nvContentPartPr>
              <p14:cNvPr id="62" name="Ink 61">
                <a:extLst>
                  <a:ext uri="{FF2B5EF4-FFF2-40B4-BE49-F238E27FC236}">
                    <a16:creationId xmlns:a16="http://schemas.microsoft.com/office/drawing/2014/main" id="{4E47483A-1D19-5F69-ACA1-14340DF7B800}"/>
                  </a:ext>
                </a:extLst>
              </p14:cNvPr>
              <p14:cNvContentPartPr/>
              <p14:nvPr/>
            </p14:nvContentPartPr>
            <p14:xfrm>
              <a:off x="6919388" y="5514359"/>
              <a:ext cx="360" cy="360"/>
            </p14:xfrm>
          </p:contentPart>
        </mc:Choice>
        <mc:Fallback xmlns="">
          <p:pic>
            <p:nvPicPr>
              <p:cNvPr id="62" name="Ink 61">
                <a:extLst>
                  <a:ext uri="{FF2B5EF4-FFF2-40B4-BE49-F238E27FC236}">
                    <a16:creationId xmlns:a16="http://schemas.microsoft.com/office/drawing/2014/main" id="{4E47483A-1D19-5F69-ACA1-14340DF7B800}"/>
                  </a:ext>
                </a:extLst>
              </p:cNvPr>
              <p:cNvPicPr/>
              <p:nvPr/>
            </p:nvPicPr>
            <p:blipFill>
              <a:blip r:embed="rId7"/>
              <a:stretch>
                <a:fillRect/>
              </a:stretch>
            </p:blipFill>
            <p:spPr>
              <a:xfrm>
                <a:off x="6913268" y="550823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4" name="Ink 63">
                <a:extLst>
                  <a:ext uri="{FF2B5EF4-FFF2-40B4-BE49-F238E27FC236}">
                    <a16:creationId xmlns:a16="http://schemas.microsoft.com/office/drawing/2014/main" id="{A1962FDE-24EF-C2BF-24CE-CE760630E0AF}"/>
                  </a:ext>
                </a:extLst>
              </p14:cNvPr>
              <p14:cNvContentPartPr/>
              <p14:nvPr/>
            </p14:nvContentPartPr>
            <p14:xfrm>
              <a:off x="6926948" y="5486279"/>
              <a:ext cx="34920" cy="33480"/>
            </p14:xfrm>
          </p:contentPart>
        </mc:Choice>
        <mc:Fallback xmlns="">
          <p:pic>
            <p:nvPicPr>
              <p:cNvPr id="64" name="Ink 63">
                <a:extLst>
                  <a:ext uri="{FF2B5EF4-FFF2-40B4-BE49-F238E27FC236}">
                    <a16:creationId xmlns:a16="http://schemas.microsoft.com/office/drawing/2014/main" id="{A1962FDE-24EF-C2BF-24CE-CE760630E0AF}"/>
                  </a:ext>
                </a:extLst>
              </p:cNvPr>
              <p:cNvPicPr/>
              <p:nvPr/>
            </p:nvPicPr>
            <p:blipFill>
              <a:blip r:embed="rId9"/>
              <a:stretch>
                <a:fillRect/>
              </a:stretch>
            </p:blipFill>
            <p:spPr>
              <a:xfrm>
                <a:off x="6920828" y="5480159"/>
                <a:ext cx="47160" cy="45720"/>
              </a:xfrm>
              <a:prstGeom prst="rect">
                <a:avLst/>
              </a:prstGeom>
            </p:spPr>
          </p:pic>
        </mc:Fallback>
      </mc:AlternateContent>
      <p:grpSp>
        <p:nvGrpSpPr>
          <p:cNvPr id="70" name="Group 69">
            <a:extLst>
              <a:ext uri="{FF2B5EF4-FFF2-40B4-BE49-F238E27FC236}">
                <a16:creationId xmlns:a16="http://schemas.microsoft.com/office/drawing/2014/main" id="{CAFB57E1-B524-7AAF-7E35-066B2B732CDC}"/>
              </a:ext>
            </a:extLst>
          </p:cNvPr>
          <p:cNvGrpSpPr/>
          <p:nvPr/>
        </p:nvGrpSpPr>
        <p:grpSpPr>
          <a:xfrm>
            <a:off x="5814170" y="4117872"/>
            <a:ext cx="1762897" cy="1499432"/>
            <a:chOff x="6024274" y="4207878"/>
            <a:chExt cx="1762897" cy="1499432"/>
          </a:xfrm>
        </p:grpSpPr>
        <p:sp>
          <p:nvSpPr>
            <p:cNvPr id="56" name="Arrow: Circular 55">
              <a:extLst>
                <a:ext uri="{FF2B5EF4-FFF2-40B4-BE49-F238E27FC236}">
                  <a16:creationId xmlns:a16="http://schemas.microsoft.com/office/drawing/2014/main" id="{4A46D698-5173-BECE-F846-CEEAAC0C94A4}"/>
                </a:ext>
              </a:extLst>
            </p:cNvPr>
            <p:cNvSpPr/>
            <p:nvPr/>
          </p:nvSpPr>
          <p:spPr>
            <a:xfrm rot="6884840">
              <a:off x="6110016" y="4255347"/>
              <a:ext cx="1499432" cy="1404493"/>
            </a:xfrm>
            <a:prstGeom prst="circularArrow">
              <a:avLst>
                <a:gd name="adj1" fmla="val 12500"/>
                <a:gd name="adj2" fmla="val 1142319"/>
                <a:gd name="adj3" fmla="val 20457681"/>
                <a:gd name="adj4" fmla="val 15125005"/>
                <a:gd name="adj5" fmla="val 125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Rectangle: Rounded Corners 59">
              <a:extLst>
                <a:ext uri="{FF2B5EF4-FFF2-40B4-BE49-F238E27FC236}">
                  <a16:creationId xmlns:a16="http://schemas.microsoft.com/office/drawing/2014/main" id="{88C9A839-F252-815E-78B9-6C6F8BF9B071}"/>
                </a:ext>
              </a:extLst>
            </p:cNvPr>
            <p:cNvSpPr/>
            <p:nvPr/>
          </p:nvSpPr>
          <p:spPr>
            <a:xfrm>
              <a:off x="6935040" y="4918364"/>
              <a:ext cx="620304" cy="7824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Circular 57">
              <a:extLst>
                <a:ext uri="{FF2B5EF4-FFF2-40B4-BE49-F238E27FC236}">
                  <a16:creationId xmlns:a16="http://schemas.microsoft.com/office/drawing/2014/main" id="{FF29FF5B-60E6-9D1B-7B40-031565600DD6}"/>
                </a:ext>
              </a:extLst>
            </p:cNvPr>
            <p:cNvSpPr/>
            <p:nvPr/>
          </p:nvSpPr>
          <p:spPr>
            <a:xfrm rot="20473680" flipV="1">
              <a:off x="6024274" y="4273902"/>
              <a:ext cx="1762897" cy="1404493"/>
            </a:xfrm>
            <a:prstGeom prst="circularArrow">
              <a:avLst>
                <a:gd name="adj1" fmla="val 12500"/>
                <a:gd name="adj2" fmla="val 1142319"/>
                <a:gd name="adj3" fmla="val 20457681"/>
                <a:gd name="adj4" fmla="val 15125005"/>
                <a:gd name="adj5" fmla="val 125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Oval 66">
              <a:extLst>
                <a:ext uri="{FF2B5EF4-FFF2-40B4-BE49-F238E27FC236}">
                  <a16:creationId xmlns:a16="http://schemas.microsoft.com/office/drawing/2014/main" id="{4D908061-02AA-DD51-3560-1A143F752080}"/>
                </a:ext>
              </a:extLst>
            </p:cNvPr>
            <p:cNvSpPr/>
            <p:nvPr/>
          </p:nvSpPr>
          <p:spPr>
            <a:xfrm>
              <a:off x="6786660" y="5436746"/>
              <a:ext cx="265456" cy="15522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5198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592AA5-981C-F429-C17E-A327121F7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03F109-D88D-58CF-5752-F0132F5ED9F2}"/>
              </a:ext>
            </a:extLst>
          </p:cNvPr>
          <p:cNvSpPr>
            <a:spLocks noGrp="1"/>
          </p:cNvSpPr>
          <p:nvPr>
            <p:ph type="title"/>
          </p:nvPr>
        </p:nvSpPr>
        <p:spPr>
          <a:xfrm>
            <a:off x="176203" y="18928"/>
            <a:ext cx="10515600" cy="1013723"/>
          </a:xfrm>
        </p:spPr>
        <p:txBody>
          <a:bodyPr/>
          <a:lstStyle/>
          <a:p>
            <a:r>
              <a:rPr lang="en-US">
                <a:solidFill>
                  <a:srgbClr val="003D6E"/>
                </a:solidFill>
                <a:latin typeface="Calibri" panose="020F0502020204030204" pitchFamily="34" charset="0"/>
                <a:ea typeface="Calibri" panose="020F0502020204030204" pitchFamily="34" charset="0"/>
                <a:cs typeface="Calibri" panose="020F0502020204030204" pitchFamily="34" charset="0"/>
              </a:rPr>
              <a:t>COPD: sustainable clinical practice</a:t>
            </a:r>
            <a:endParaRPr lang="en-GB">
              <a:solidFill>
                <a:srgbClr val="003D6E"/>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C4A36BD-B11A-B27B-7E03-FC961C111BC8}"/>
              </a:ext>
            </a:extLst>
          </p:cNvPr>
          <p:cNvPicPr>
            <a:picLocks noChangeAspect="1"/>
          </p:cNvPicPr>
          <p:nvPr/>
        </p:nvPicPr>
        <p:blipFill>
          <a:blip r:embed="rId4">
            <a:extLst>
              <a:ext uri="{28A0092B-C50C-407E-A947-70E740481C1C}">
                <a14:useLocalDpi xmlns:a14="http://schemas.microsoft.com/office/drawing/2010/main" val="0"/>
              </a:ext>
            </a:extLst>
          </a:blip>
          <a:srcRect l="27188" r="30625" b="11944"/>
          <a:stretch>
            <a:fillRect/>
          </a:stretch>
        </p:blipFill>
        <p:spPr>
          <a:xfrm>
            <a:off x="4768892" y="2423738"/>
            <a:ext cx="2171868" cy="2549935"/>
          </a:xfrm>
          <a:prstGeom prst="rect">
            <a:avLst/>
          </a:prstGeom>
        </p:spPr>
      </p:pic>
      <p:sp>
        <p:nvSpPr>
          <p:cNvPr id="12" name="TextBox 11">
            <a:extLst>
              <a:ext uri="{FF2B5EF4-FFF2-40B4-BE49-F238E27FC236}">
                <a16:creationId xmlns:a16="http://schemas.microsoft.com/office/drawing/2014/main" id="{57738C79-6243-2F03-AF1C-6E6410502C44}"/>
              </a:ext>
            </a:extLst>
          </p:cNvPr>
          <p:cNvSpPr txBox="1"/>
          <p:nvPr/>
        </p:nvSpPr>
        <p:spPr>
          <a:xfrm>
            <a:off x="448354" y="840243"/>
            <a:ext cx="6000072" cy="2477601"/>
          </a:xfrm>
          <a:prstGeom prst="rect">
            <a:avLst/>
          </a:prstGeom>
          <a:noFill/>
        </p:spPr>
        <p:txBody>
          <a:bodyPr wrap="square">
            <a:spAutoFit/>
          </a:bodyPr>
          <a:lstStyle/>
          <a:p>
            <a:r>
              <a:rPr lang="en-GB" sz="2000" b="1" dirty="0">
                <a:solidFill>
                  <a:srgbClr val="5DA1AA"/>
                </a:solidFill>
                <a:latin typeface="Calibri" panose="020F0502020204030204" pitchFamily="34" charset="0"/>
                <a:ea typeface="Calibri" panose="020F0502020204030204" pitchFamily="34" charset="0"/>
                <a:cs typeface="Calibri" panose="020F0502020204030204" pitchFamily="34" charset="0"/>
              </a:rPr>
              <a:t>1. PREVENTION</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Lifestyle medicine approach in routine care to address diet quality to reduce comorbidities  </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Increase referrals for treatment of tobacco dependence  </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MDT approach for patients with comorbidities including joint working with heart failure service</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Access to specialist psychology, nutrition professionals</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Promote vaccination </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Optimisation of therapy for all (tailored support)</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Actively address cardiovascular risk &amp; bone health</a:t>
            </a:r>
          </a:p>
        </p:txBody>
      </p:sp>
      <p:sp>
        <p:nvSpPr>
          <p:cNvPr id="14" name="TextBox 13">
            <a:extLst>
              <a:ext uri="{FF2B5EF4-FFF2-40B4-BE49-F238E27FC236}">
                <a16:creationId xmlns:a16="http://schemas.microsoft.com/office/drawing/2014/main" id="{F5A29176-D0CC-C6B2-C12E-88B27998A109}"/>
              </a:ext>
            </a:extLst>
          </p:cNvPr>
          <p:cNvSpPr txBox="1"/>
          <p:nvPr/>
        </p:nvSpPr>
        <p:spPr>
          <a:xfrm>
            <a:off x="343628" y="3779509"/>
            <a:ext cx="6748271" cy="2246769"/>
          </a:xfrm>
          <a:prstGeom prst="rect">
            <a:avLst/>
          </a:prstGeom>
          <a:noFill/>
        </p:spPr>
        <p:txBody>
          <a:bodyPr wrap="square">
            <a:spAutoFit/>
          </a:bodyPr>
          <a:lstStyle/>
          <a:p>
            <a:r>
              <a:rPr lang="en-US" sz="2000" b="1">
                <a:solidFill>
                  <a:srgbClr val="667B7D"/>
                </a:solidFill>
              </a:rPr>
              <a:t>3. </a:t>
            </a:r>
            <a:r>
              <a:rPr lang="en-US" sz="2000" b="1">
                <a:solidFill>
                  <a:srgbClr val="667B7D"/>
                </a:solidFill>
                <a:latin typeface="Calibri" panose="020F0502020204030204" pitchFamily="34" charset="0"/>
                <a:ea typeface="Calibri" panose="020F0502020204030204" pitchFamily="34" charset="0"/>
                <a:cs typeface="Calibri" panose="020F0502020204030204" pitchFamily="34" charset="0"/>
              </a:rPr>
              <a:t>LEAN SERVICE DELIVERY</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Reduce number of visits for patients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Reduce routine reviews – stratified follow up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Increase telephone/virtual appointments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Co-ordinate reviews/investigations</a:t>
            </a:r>
          </a:p>
          <a:p>
            <a:pPr marL="285750"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Reduce non-attendance</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Routinely email patients details of their appointments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Improve pathways for patients to cancel/re-schedule appointments </a:t>
            </a:r>
          </a:p>
          <a:p>
            <a:pPr marL="742950" lvl="1" indent="-285750">
              <a:buFont typeface="Arial" panose="020B0604020202020204" pitchFamily="34" charset="0"/>
              <a:buChar char="•"/>
            </a:pPr>
            <a:r>
              <a:rPr lang="en-US" sz="1500">
                <a:latin typeface="Calibri" panose="020F0502020204030204" pitchFamily="34" charset="0"/>
                <a:ea typeface="Calibri" panose="020F0502020204030204" pitchFamily="34" charset="0"/>
                <a:cs typeface="Calibri" panose="020F0502020204030204" pitchFamily="34" charset="0"/>
              </a:rPr>
              <a:t>Use of Patient Initiated Follow Up</a:t>
            </a:r>
          </a:p>
        </p:txBody>
      </p:sp>
      <p:sp>
        <p:nvSpPr>
          <p:cNvPr id="16" name="TextBox 15">
            <a:extLst>
              <a:ext uri="{FF2B5EF4-FFF2-40B4-BE49-F238E27FC236}">
                <a16:creationId xmlns:a16="http://schemas.microsoft.com/office/drawing/2014/main" id="{C5E63406-263C-D6FB-6ED3-DB28AB4191EB}"/>
              </a:ext>
            </a:extLst>
          </p:cNvPr>
          <p:cNvSpPr txBox="1"/>
          <p:nvPr/>
        </p:nvSpPr>
        <p:spPr>
          <a:xfrm>
            <a:off x="7196626" y="1095058"/>
            <a:ext cx="4739508" cy="1554272"/>
          </a:xfrm>
          <a:prstGeom prst="rect">
            <a:avLst/>
          </a:prstGeom>
          <a:noFill/>
        </p:spPr>
        <p:txBody>
          <a:bodyPr wrap="square">
            <a:spAutoFit/>
          </a:bodyPr>
          <a:lstStyle/>
          <a:p>
            <a:r>
              <a:rPr lang="en-GB" sz="2000" b="1" dirty="0">
                <a:solidFill>
                  <a:srgbClr val="80B048"/>
                </a:solidFill>
                <a:latin typeface="Calibri" panose="020F0502020204030204" pitchFamily="34" charset="0"/>
                <a:ea typeface="Calibri" panose="020F0502020204030204" pitchFamily="34" charset="0"/>
                <a:cs typeface="Calibri" panose="020F0502020204030204" pitchFamily="34" charset="0"/>
              </a:rPr>
              <a:t>2. PATIENT SELF-CARE</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Patient support groups (</a:t>
            </a:r>
            <a:r>
              <a:rPr lang="en-GB" sz="1500" dirty="0" err="1">
                <a:latin typeface="Calibri" panose="020F0502020204030204" pitchFamily="34" charset="0"/>
                <a:ea typeface="Calibri" panose="020F0502020204030204" pitchFamily="34" charset="0"/>
                <a:cs typeface="Calibri" panose="020F0502020204030204" pitchFamily="34" charset="0"/>
              </a:rPr>
              <a:t>incl</a:t>
            </a:r>
            <a:r>
              <a:rPr lang="en-GB" sz="1500" dirty="0">
                <a:latin typeface="Calibri" panose="020F0502020204030204" pitchFamily="34" charset="0"/>
                <a:ea typeface="Calibri" panose="020F0502020204030204" pitchFamily="34" charset="0"/>
                <a:cs typeface="Calibri" panose="020F0502020204030204" pitchFamily="34" charset="0"/>
              </a:rPr>
              <a:t> peer support)</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Online resources for breathlessness management</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Use of Patient Initiated Follow Up pathways </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Personalised action plan </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Home NIV service – specialist physio outreach</a:t>
            </a:r>
          </a:p>
        </p:txBody>
      </p:sp>
      <p:sp>
        <p:nvSpPr>
          <p:cNvPr id="18" name="TextBox 17">
            <a:extLst>
              <a:ext uri="{FF2B5EF4-FFF2-40B4-BE49-F238E27FC236}">
                <a16:creationId xmlns:a16="http://schemas.microsoft.com/office/drawing/2014/main" id="{2C8520FA-88BD-264B-864D-7FBA05528CAB}"/>
              </a:ext>
            </a:extLst>
          </p:cNvPr>
          <p:cNvSpPr txBox="1"/>
          <p:nvPr/>
        </p:nvSpPr>
        <p:spPr>
          <a:xfrm>
            <a:off x="7196626" y="2908275"/>
            <a:ext cx="4547020" cy="3170099"/>
          </a:xfrm>
          <a:prstGeom prst="rect">
            <a:avLst/>
          </a:prstGeom>
          <a:noFill/>
        </p:spPr>
        <p:txBody>
          <a:bodyPr wrap="square">
            <a:spAutoFit/>
          </a:bodyPr>
          <a:lstStyle/>
          <a:p>
            <a:r>
              <a:rPr lang="en-GB" sz="2000" b="1" dirty="0">
                <a:solidFill>
                  <a:srgbClr val="5DA1AA"/>
                </a:solidFill>
                <a:latin typeface="Calibri" panose="020F0502020204030204" pitchFamily="34" charset="0"/>
                <a:ea typeface="Calibri" panose="020F0502020204030204" pitchFamily="34" charset="0"/>
                <a:cs typeface="Calibri" panose="020F0502020204030204" pitchFamily="34" charset="0"/>
              </a:rPr>
              <a:t>4. LOW CARBON ALTERNATIVES</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Reduce single use plastics </a:t>
            </a:r>
            <a:r>
              <a:rPr lang="en-GB" sz="1500" dirty="0" err="1">
                <a:latin typeface="Calibri" panose="020F0502020204030204" pitchFamily="34" charset="0"/>
                <a:ea typeface="Calibri" panose="020F0502020204030204" pitchFamily="34" charset="0"/>
                <a:cs typeface="Calibri" panose="020F0502020204030204" pitchFamily="34" charset="0"/>
              </a:rPr>
              <a:t>eg</a:t>
            </a:r>
            <a:r>
              <a:rPr lang="en-GB" sz="1500" dirty="0">
                <a:latin typeface="Calibri" panose="020F0502020204030204" pitchFamily="34" charset="0"/>
                <a:ea typeface="Calibri" panose="020F0502020204030204" pitchFamily="34" charset="0"/>
                <a:cs typeface="Calibri" panose="020F0502020204030204" pitchFamily="34" charset="0"/>
              </a:rPr>
              <a:t> in oxygen service </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Reuse of salbutamol inhaler in lung function reversibility testing </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Early supported discharge </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Use investigations &amp; devices with lowest carbon footprint </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Use consumables with lowest carbon footprint </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Low carbon inhalers (DPI, new generation propellants) </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Inhaler recycling </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Active travel for staff to home visits</a:t>
            </a:r>
          </a:p>
          <a:p>
            <a:pPr marL="285750" indent="-285750">
              <a:buFont typeface="Arial" panose="020B0604020202020204" pitchFamily="34" charset="0"/>
              <a:buChar char="•"/>
            </a:pPr>
            <a:r>
              <a:rPr lang="en-GB" sz="1500" dirty="0">
                <a:latin typeface="Calibri" panose="020F0502020204030204" pitchFamily="34" charset="0"/>
                <a:ea typeface="Calibri" panose="020F0502020204030204" pitchFamily="34" charset="0"/>
                <a:cs typeface="Calibri" panose="020F0502020204030204" pitchFamily="34" charset="0"/>
              </a:rPr>
              <a:t>Proactive not reactive care </a:t>
            </a:r>
          </a:p>
        </p:txBody>
      </p:sp>
      <p:sp>
        <p:nvSpPr>
          <p:cNvPr id="3" name="TextBox 2">
            <a:extLst>
              <a:ext uri="{FF2B5EF4-FFF2-40B4-BE49-F238E27FC236}">
                <a16:creationId xmlns:a16="http://schemas.microsoft.com/office/drawing/2014/main" id="{7811A70C-CBE0-B533-E8FF-B2347F228B00}"/>
              </a:ext>
            </a:extLst>
          </p:cNvPr>
          <p:cNvSpPr txBox="1"/>
          <p:nvPr/>
        </p:nvSpPr>
        <p:spPr>
          <a:xfrm>
            <a:off x="2812161" y="6340731"/>
            <a:ext cx="3917823" cy="261610"/>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Calibri" panose="020F0502020204030204" pitchFamily="34" charset="0"/>
                <a:hlinkClick r:id="rId5"/>
              </a:rPr>
              <a:t>https://brit-thoracic.uk/SustainabilityToolkit</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5186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28b475b-98de-40c3-b0b2-1dade3d58967">
      <Terms xmlns="http://schemas.microsoft.com/office/infopath/2007/PartnerControls"/>
    </lcf76f155ced4ddcb4097134ff3c332f>
    <TaxCatchAll xmlns="c6510bda-33df-4f81-b844-1d99bb44bb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692DC8A0C6A049BFBE823FE0C576E0" ma:contentTypeVersion="18" ma:contentTypeDescription="Create a new document." ma:contentTypeScope="" ma:versionID="d90c6dfec7bbad29f94411dd721b36f0">
  <xsd:schema xmlns:xsd="http://www.w3.org/2001/XMLSchema" xmlns:xs="http://www.w3.org/2001/XMLSchema" xmlns:p="http://schemas.microsoft.com/office/2006/metadata/properties" xmlns:ns2="028b475b-98de-40c3-b0b2-1dade3d58967" xmlns:ns3="c6510bda-33df-4f81-b844-1d99bb44bb9a" targetNamespace="http://schemas.microsoft.com/office/2006/metadata/properties" ma:root="true" ma:fieldsID="7b6f11a1441de16b2018290a96206cd8" ns2:_="" ns3:_="">
    <xsd:import namespace="028b475b-98de-40c3-b0b2-1dade3d58967"/>
    <xsd:import namespace="c6510bda-33df-4f81-b844-1d99bb44bb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b475b-98de-40c3-b0b2-1dade3d589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5dbc9e2-c435-4064-a57e-50d340c2977a"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510bda-33df-4f81-b844-1d99bb44bb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ed4da84-f0fd-4773-b04d-624ab722f7d3}" ma:internalName="TaxCatchAll" ma:showField="CatchAllData" ma:web="c6510bda-33df-4f81-b844-1d99bb44bb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40E9B1-30FC-46A5-85DA-E4F64B541A34}">
  <ds:schemaRefs>
    <ds:schemaRef ds:uri="http://schemas.microsoft.com/sharepoint/v3/contenttype/forms"/>
  </ds:schemaRefs>
</ds:datastoreItem>
</file>

<file path=customXml/itemProps2.xml><?xml version="1.0" encoding="utf-8"?>
<ds:datastoreItem xmlns:ds="http://schemas.openxmlformats.org/officeDocument/2006/customXml" ds:itemID="{6F922A5E-A2C5-4AED-957C-531E47F92819}">
  <ds:schemaRefs>
    <ds:schemaRef ds:uri="028b475b-98de-40c3-b0b2-1dade3d58967"/>
    <ds:schemaRef ds:uri="c6510bda-33df-4f81-b844-1d99bb44bb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614CE85-6D70-4805-87C7-D06E06305D25}">
  <ds:schemaRefs>
    <ds:schemaRef ds:uri="028b475b-98de-40c3-b0b2-1dade3d58967"/>
    <ds:schemaRef ds:uri="c6510bda-33df-4f81-b844-1d99bb44bb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435</TotalTime>
  <Words>3434</Words>
  <Application>Microsoft Office PowerPoint</Application>
  <PresentationFormat>Widescreen</PresentationFormat>
  <Paragraphs>348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Calibri</vt:lpstr>
      <vt:lpstr>Office Theme</vt:lpstr>
      <vt:lpstr>British Thoracic Society Sustainability Toolkit </vt:lpstr>
      <vt:lpstr>PowerPoint Presentation</vt:lpstr>
      <vt:lpstr>Principles of sustainable healthcare</vt:lpstr>
      <vt:lpstr>Prevention</vt:lpstr>
      <vt:lpstr>Healthcare can tip the balance on climate change </vt:lpstr>
      <vt:lpstr>Inhalers: incredible progress</vt:lpstr>
      <vt:lpstr>Asthma: sustainable clinical practice</vt:lpstr>
      <vt:lpstr>PowerPoint Presentation</vt:lpstr>
      <vt:lpstr>COPD: sustainable clinical practice</vt:lpstr>
      <vt:lpstr>Sleep services: sustainable clinical practice</vt:lpstr>
      <vt:lpstr>ILD: sustainable clinical practice</vt:lpstr>
      <vt:lpstr>TB: sustainable clinical practice</vt:lpstr>
      <vt:lpstr>Bronchiectasis: sustainable clinical practice</vt:lpstr>
      <vt:lpstr>Lung Cancer: sustainable clinical practice</vt:lpstr>
      <vt:lpstr>Outdoor air pollution</vt:lpstr>
      <vt:lpstr>Indoor air pollution</vt:lpstr>
      <vt:lpstr>Air pollution: ozone</vt:lpstr>
      <vt:lpstr>Allergens and climate change</vt:lpstr>
      <vt:lpstr>Is your subspeciality missing from this slide set?   Do you have an idea for how to make your area of interest sustainable?    Get in touch at contact@RespiratoryFutures.org.uk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Jones</dc:creator>
  <cp:lastModifiedBy>Sarah Jones</cp:lastModifiedBy>
  <cp:revision>5</cp:revision>
  <dcterms:created xsi:type="dcterms:W3CDTF">2026-06-17T08:48:24Z</dcterms:created>
  <dcterms:modified xsi:type="dcterms:W3CDTF">2026-07-02T12:13:04Z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0x01010035692DC8A0C6A049BFBE823FE0C576E0</vt:lpwstr>
  </property>
  <property fmtid="{D5CDD505-2E9C-101B-9397-08002B2CF9AE}" pid="3" name="MediaServiceImageTags">
    <vt:lpwstr/>
  </property>
</Properties>
</file>